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98" r:id="rId6"/>
    <p:sldId id="258" r:id="rId7"/>
    <p:sldId id="259" r:id="rId8"/>
    <p:sldId id="260" r:id="rId9"/>
    <p:sldId id="261" r:id="rId10"/>
    <p:sldId id="262" r:id="rId11"/>
    <p:sldId id="264" r:id="rId12"/>
    <p:sldId id="267" r:id="rId13"/>
    <p:sldId id="269" r:id="rId14"/>
    <p:sldId id="272" r:id="rId15"/>
    <p:sldId id="273" r:id="rId16"/>
    <p:sldId id="277" r:id="rId17"/>
    <p:sldId id="279" r:id="rId18"/>
    <p:sldId id="281" r:id="rId19"/>
    <p:sldId id="283" r:id="rId20"/>
    <p:sldId id="285" r:id="rId21"/>
    <p:sldId id="286" r:id="rId22"/>
    <p:sldId id="297" r:id="rId23"/>
    <p:sldId id="287" r:id="rId24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F"/>
    <a:srgbClr val="0098DB"/>
    <a:srgbClr val="008542"/>
    <a:srgbClr val="FDC82F"/>
    <a:srgbClr val="00338D"/>
    <a:srgbClr val="D0103A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33" autoAdjust="0"/>
    <p:restoredTop sz="99189" autoAdjust="0"/>
  </p:normalViewPr>
  <p:slideViewPr>
    <p:cSldViewPr snapToGrid="0">
      <p:cViewPr varScale="1">
        <p:scale>
          <a:sx n="153" d="100"/>
          <a:sy n="153" d="100"/>
        </p:scale>
        <p:origin x="-16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3/5/2017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0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61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84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1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86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81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1400" b="0" i="0" u="none" strike="noStrike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</a:b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2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32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1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3413" y="668338"/>
            <a:ext cx="5680075" cy="3195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4876" y="4096672"/>
            <a:ext cx="5200650" cy="4498056"/>
          </a:xfrm>
        </p:spPr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2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8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54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738" y="693738"/>
            <a:ext cx="6375400" cy="3587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64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38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9813" y="582613"/>
            <a:ext cx="4670425" cy="2627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59123" y="3346556"/>
            <a:ext cx="5200650" cy="5221480"/>
          </a:xfrm>
        </p:spPr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29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65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9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7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6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2" name="Picture 11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>
                <a:solidFill>
                  <a:srgbClr val="0070C0"/>
                </a:solidFill>
              </a:defRPr>
            </a:lvl1pPr>
            <a:lvl2pPr marL="450000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00000">
              <a:defRPr/>
            </a:lvl3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72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756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6" name="Picture 15" descr="at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be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ca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ch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cz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dk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ee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es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fi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f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gr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hu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i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it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lu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nl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no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pl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pt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ro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se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uk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Stefan Kraft, ESA | 6/3/2017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  <p:sldLayoutId id="2147483939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emf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9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615601" y="1517628"/>
            <a:ext cx="7334081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GB" sz="2400" dirty="0" smtClean="0"/>
              <a:t>Enhanced </a:t>
            </a:r>
            <a:r>
              <a:rPr lang="en-GB" sz="2400" dirty="0"/>
              <a:t>Space Weather </a:t>
            </a:r>
            <a:r>
              <a:rPr lang="en-GB" sz="2400" dirty="0" smtClean="0"/>
              <a:t>Monitoring System</a:t>
            </a:r>
            <a:br>
              <a:rPr lang="en-GB" sz="2400" dirty="0" smtClean="0"/>
            </a:br>
            <a:r>
              <a:rPr lang="en-GB" sz="2400" dirty="0" smtClean="0"/>
              <a:t>‘SWE-X’</a:t>
            </a:r>
            <a:endParaRPr lang="en-GB" sz="2400" dirty="0"/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600" y="2962877"/>
            <a:ext cx="7166131" cy="33855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>ESA L1/L5 </a:t>
            </a:r>
            <a:r>
              <a:rPr lang="en-US" sz="1600" dirty="0">
                <a:solidFill>
                  <a:schemeClr val="bg1"/>
                </a:solidFill>
              </a:rPr>
              <a:t>Mission and Instrumentation Phase-0 Studies Overview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15600" y="3972952"/>
            <a:ext cx="3536546" cy="33855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6.3. 2017, L5 in Tandem with L1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(2) Solar Wind Analyser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8410" y="685973"/>
            <a:ext cx="821661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70C0"/>
                </a:solidFill>
                <a:latin typeface="+mn-lt"/>
                <a:ea typeface="Times New Roman"/>
              </a:rPr>
              <a:t>Measurement </a:t>
            </a:r>
            <a:r>
              <a:rPr lang="en-GB" sz="1400" b="1" dirty="0" smtClean="0">
                <a:solidFill>
                  <a:srgbClr val="0070C0"/>
                </a:solidFill>
                <a:latin typeface="+mn-lt"/>
                <a:ea typeface="Times New Roman"/>
              </a:rPr>
              <a:t>of </a:t>
            </a:r>
            <a:r>
              <a:rPr lang="en-US" sz="1400" b="1" dirty="0" smtClean="0">
                <a:solidFill>
                  <a:srgbClr val="0070C0"/>
                </a:solidFill>
                <a:latin typeface="+mn-lt"/>
                <a:ea typeface="Times New Roman"/>
              </a:rPr>
              <a:t>Solar </a:t>
            </a:r>
            <a:r>
              <a:rPr lang="en-US" sz="1400" b="1" dirty="0">
                <a:solidFill>
                  <a:srgbClr val="0070C0"/>
                </a:solidFill>
                <a:latin typeface="+mn-lt"/>
                <a:ea typeface="Times New Roman"/>
              </a:rPr>
              <a:t>wind density, velocity and temperature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1200" b="1" dirty="0" smtClean="0">
                <a:ea typeface="Verdana" pitchFamily="34" charset="0"/>
                <a:cs typeface="Verdana" pitchFamily="34" charset="0"/>
              </a:rPr>
              <a:t>Prediction</a:t>
            </a:r>
            <a:r>
              <a:rPr lang="en-GB" sz="1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1200" dirty="0">
                <a:ea typeface="Verdana" pitchFamily="34" charset="0"/>
                <a:cs typeface="Verdana" pitchFamily="34" charset="0"/>
              </a:rPr>
              <a:t>and analysis of impacts of </a:t>
            </a:r>
            <a:r>
              <a:rPr lang="en-GB" sz="1200" b="1" dirty="0" smtClean="0">
                <a:ea typeface="Verdana" pitchFamily="34" charset="0"/>
                <a:cs typeface="Verdana" pitchFamily="34" charset="0"/>
              </a:rPr>
              <a:t>geomagnetic </a:t>
            </a:r>
            <a:br>
              <a:rPr lang="en-GB" sz="1200" b="1" dirty="0" smtClean="0">
                <a:ea typeface="Verdana" pitchFamily="34" charset="0"/>
                <a:cs typeface="Verdana" pitchFamily="34" charset="0"/>
              </a:rPr>
            </a:br>
            <a:r>
              <a:rPr lang="en-GB" sz="1200" b="1" dirty="0" smtClean="0">
                <a:ea typeface="Verdana" pitchFamily="34" charset="0"/>
                <a:cs typeface="Verdana" pitchFamily="34" charset="0"/>
              </a:rPr>
              <a:t>storms </a:t>
            </a:r>
            <a:r>
              <a:rPr lang="en-GB" sz="1200" dirty="0">
                <a:ea typeface="Verdana" pitchFamily="34" charset="0"/>
                <a:cs typeface="Verdana" pitchFamily="34" charset="0"/>
              </a:rPr>
              <a:t>on magnetosphere, ionosphere and atmosphere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1200" b="1" dirty="0" smtClean="0">
                <a:ea typeface="Verdana" pitchFamily="34" charset="0"/>
                <a:cs typeface="Verdana" pitchFamily="34" charset="0"/>
              </a:rPr>
              <a:t>Short </a:t>
            </a:r>
            <a:r>
              <a:rPr lang="en-GB" sz="1200" b="1" dirty="0">
                <a:ea typeface="Verdana" pitchFamily="34" charset="0"/>
                <a:cs typeface="Verdana" pitchFamily="34" charset="0"/>
              </a:rPr>
              <a:t>lead-time forecast</a:t>
            </a:r>
            <a:r>
              <a:rPr lang="en-GB" sz="1200" dirty="0">
                <a:ea typeface="Verdana" pitchFamily="34" charset="0"/>
                <a:cs typeface="Verdana" pitchFamily="34" charset="0"/>
              </a:rPr>
              <a:t> of </a:t>
            </a:r>
            <a:r>
              <a:rPr lang="en-GB" sz="1200" dirty="0" smtClean="0">
                <a:ea typeface="Verdana" pitchFamily="34" charset="0"/>
                <a:cs typeface="Verdana" pitchFamily="34" charset="0"/>
              </a:rPr>
              <a:t>arrival of CMRs </a:t>
            </a:r>
            <a:r>
              <a:rPr lang="en-GB" sz="1200" dirty="0">
                <a:ea typeface="Verdana" pitchFamily="34" charset="0"/>
                <a:cs typeface="Verdana" pitchFamily="34" charset="0"/>
              </a:rPr>
              <a:t>and </a:t>
            </a:r>
            <a:r>
              <a:rPr lang="en-GB" sz="1200" dirty="0" smtClean="0">
                <a:ea typeface="Verdana" pitchFamily="34" charset="0"/>
                <a:cs typeface="Verdana" pitchFamily="34" charset="0"/>
              </a:rPr>
              <a:t>SIRs</a:t>
            </a:r>
            <a:endParaRPr lang="en-GB" sz="1200" dirty="0"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1"/>
              </a:buClr>
            </a:pPr>
            <a:r>
              <a:rPr lang="en-GB" sz="1400" b="1" dirty="0" smtClean="0">
                <a:solidFill>
                  <a:srgbClr val="0070C0"/>
                </a:solidFill>
                <a:latin typeface="+mn-lt"/>
                <a:ea typeface="Times New Roman"/>
              </a:rPr>
              <a:t>Performance </a:t>
            </a:r>
            <a:r>
              <a:rPr lang="en-GB" sz="1400" b="1" dirty="0">
                <a:solidFill>
                  <a:srgbClr val="0070C0"/>
                </a:solidFill>
                <a:latin typeface="+mn-lt"/>
                <a:ea typeface="Times New Roman"/>
              </a:rPr>
              <a:t>requirements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1200" dirty="0">
                <a:latin typeface="+mn-lt"/>
              </a:rPr>
              <a:t>Velocity range: 200 to 2500 km/s (</a:t>
            </a:r>
            <a:r>
              <a:rPr lang="en-GB" sz="1200" b="1" dirty="0">
                <a:latin typeface="+mn-lt"/>
              </a:rPr>
              <a:t>100 to 3000 km/s</a:t>
            </a:r>
            <a:r>
              <a:rPr lang="en-GB" sz="1200" dirty="0">
                <a:latin typeface="+mn-lt"/>
              </a:rPr>
              <a:t>)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1200" dirty="0">
                <a:latin typeface="+mn-lt"/>
              </a:rPr>
              <a:t>Density range: 0.1 to 150 cm-3 (</a:t>
            </a:r>
            <a:r>
              <a:rPr lang="en-GB" sz="1200" b="1" dirty="0">
                <a:latin typeface="+mn-lt"/>
              </a:rPr>
              <a:t>0.1 to 200 cm</a:t>
            </a:r>
            <a:r>
              <a:rPr lang="en-GB" sz="1200" b="1" baseline="30000" dirty="0">
                <a:latin typeface="+mn-lt"/>
              </a:rPr>
              <a:t>-3</a:t>
            </a:r>
            <a:r>
              <a:rPr lang="en-GB" sz="1200" dirty="0">
                <a:latin typeface="+mn-lt"/>
              </a:rPr>
              <a:t>)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1200" dirty="0">
                <a:latin typeface="+mn-lt"/>
              </a:rPr>
              <a:t>Temperature range: 40,000 to 1,000,000 K (</a:t>
            </a:r>
            <a:r>
              <a:rPr lang="en-GB" sz="1200" b="1" dirty="0">
                <a:latin typeface="+mn-lt"/>
              </a:rPr>
              <a:t>10,000 – 2,000,000</a:t>
            </a:r>
            <a:r>
              <a:rPr lang="en-GB" sz="1200" dirty="0">
                <a:latin typeface="+mn-lt"/>
              </a:rPr>
              <a:t>) </a:t>
            </a:r>
          </a:p>
          <a:p>
            <a:pPr>
              <a:buClr>
                <a:schemeClr val="accent1"/>
              </a:buClr>
            </a:pPr>
            <a:r>
              <a:rPr lang="en-GB" sz="1400" b="1" dirty="0" smtClean="0">
                <a:solidFill>
                  <a:srgbClr val="0070C0"/>
                </a:solidFill>
                <a:latin typeface="+mn-lt"/>
                <a:ea typeface="Times New Roman"/>
              </a:rPr>
              <a:t>Properties</a:t>
            </a:r>
            <a:endParaRPr lang="en-GB" sz="1400" b="1" dirty="0">
              <a:solidFill>
                <a:srgbClr val="0070C0"/>
              </a:solidFill>
              <a:latin typeface="+mn-lt"/>
              <a:ea typeface="Times New Roman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1200" dirty="0">
                <a:latin typeface="+mn-lt"/>
              </a:rPr>
              <a:t>Top-hat electrostatic analyser (segmented anodes &amp; aperture deflection plates)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1200" dirty="0" smtClean="0">
                <a:latin typeface="+mn-lt"/>
              </a:rPr>
              <a:t>Heritage</a:t>
            </a:r>
            <a:r>
              <a:rPr lang="en-GB" sz="1200" dirty="0">
                <a:latin typeface="+mn-lt"/>
              </a:rPr>
              <a:t>: HIA-CIS on Cluster,  SWA-PAS and SWA-EAS  (Solar </a:t>
            </a:r>
            <a:r>
              <a:rPr lang="en-GB" sz="1200" dirty="0" err="1">
                <a:latin typeface="+mn-lt"/>
              </a:rPr>
              <a:t>Orbiter</a:t>
            </a:r>
            <a:r>
              <a:rPr lang="en-GB" sz="1200" dirty="0">
                <a:latin typeface="+mn-lt"/>
              </a:rPr>
              <a:t>)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1200" dirty="0" smtClean="0">
                <a:latin typeface="+mn-lt"/>
              </a:rPr>
              <a:t>FoV</a:t>
            </a:r>
            <a:r>
              <a:rPr lang="en-GB" sz="1200" dirty="0">
                <a:latin typeface="+mn-lt"/>
              </a:rPr>
              <a:t>: 45⁰ x ± 22.5⁰ (azimuthal x in the ecliptic plane elevation direction)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1200" dirty="0">
                <a:latin typeface="+mn-lt"/>
              </a:rPr>
              <a:t>Angular resolution: 5⁰ x5⁰, 9 azimuthal bins, 9 polar bins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1200" dirty="0">
                <a:latin typeface="+mn-lt"/>
              </a:rPr>
              <a:t>Energy: 70 </a:t>
            </a:r>
            <a:r>
              <a:rPr lang="en-GB" sz="1200" dirty="0" err="1">
                <a:latin typeface="+mn-lt"/>
              </a:rPr>
              <a:t>eV</a:t>
            </a:r>
            <a:r>
              <a:rPr lang="en-GB" sz="1200" dirty="0">
                <a:latin typeface="+mn-lt"/>
              </a:rPr>
              <a:t>/q – 32.6 </a:t>
            </a:r>
            <a:r>
              <a:rPr lang="en-GB" sz="1200" dirty="0" err="1">
                <a:latin typeface="+mn-lt"/>
              </a:rPr>
              <a:t>keV</a:t>
            </a:r>
            <a:r>
              <a:rPr lang="en-GB" sz="1200" dirty="0">
                <a:latin typeface="+mn-lt"/>
              </a:rPr>
              <a:t>/q (</a:t>
            </a:r>
            <a:r>
              <a:rPr lang="en-GB" sz="1200" b="1" dirty="0">
                <a:latin typeface="+mn-lt"/>
              </a:rPr>
              <a:t>50 </a:t>
            </a:r>
            <a:r>
              <a:rPr lang="en-GB" sz="1200" b="1" dirty="0" err="1">
                <a:latin typeface="+mn-lt"/>
              </a:rPr>
              <a:t>eV</a:t>
            </a:r>
            <a:r>
              <a:rPr lang="en-GB" sz="1200" b="1" dirty="0">
                <a:latin typeface="+mn-lt"/>
              </a:rPr>
              <a:t>/q – 47 </a:t>
            </a:r>
            <a:r>
              <a:rPr lang="en-GB" sz="1200" b="1" dirty="0" err="1">
                <a:latin typeface="+mn-lt"/>
              </a:rPr>
              <a:t>keV</a:t>
            </a:r>
            <a:r>
              <a:rPr lang="en-GB" sz="1200" b="1" dirty="0">
                <a:latin typeface="+mn-lt"/>
              </a:rPr>
              <a:t>/q</a:t>
            </a:r>
            <a:r>
              <a:rPr lang="en-GB" sz="1200" dirty="0">
                <a:latin typeface="+mn-lt"/>
              </a:rPr>
              <a:t>), </a:t>
            </a:r>
            <a:r>
              <a:rPr lang="en-GB" sz="1200" dirty="0" smtClean="0">
                <a:latin typeface="+mn-lt"/>
              </a:rPr>
              <a:t>30 bins</a:t>
            </a:r>
            <a:endParaRPr lang="en-GB" sz="1200" dirty="0">
              <a:latin typeface="+mn-lt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1200" dirty="0">
                <a:latin typeface="+mn-lt"/>
              </a:rPr>
              <a:t>Dynamic range: 10</a:t>
            </a:r>
            <a:r>
              <a:rPr lang="en-GB" sz="1200" baseline="30000" dirty="0">
                <a:latin typeface="+mn-lt"/>
              </a:rPr>
              <a:t>4</a:t>
            </a:r>
            <a:r>
              <a:rPr lang="en-GB" sz="1200" dirty="0">
                <a:latin typeface="+mn-lt"/>
              </a:rPr>
              <a:t> - 2x10</a:t>
            </a:r>
            <a:r>
              <a:rPr lang="en-GB" sz="1200" baseline="30000" dirty="0">
                <a:latin typeface="+mn-lt"/>
              </a:rPr>
              <a:t>10</a:t>
            </a:r>
            <a:r>
              <a:rPr lang="en-GB" sz="1200" dirty="0">
                <a:latin typeface="+mn-lt"/>
              </a:rPr>
              <a:t> ions/(cm2-s-sr)</a:t>
            </a:r>
          </a:p>
          <a:p>
            <a:pPr>
              <a:buClr>
                <a:schemeClr val="accent1"/>
              </a:buClr>
            </a:pPr>
            <a:r>
              <a:rPr lang="en-GB" sz="1400" b="1" dirty="0" smtClean="0">
                <a:solidFill>
                  <a:srgbClr val="0070C0"/>
                </a:solidFill>
                <a:latin typeface="+mn-lt"/>
                <a:ea typeface="Times New Roman"/>
              </a:rPr>
              <a:t>Development likely needed </a:t>
            </a:r>
            <a:r>
              <a:rPr lang="en-GB" sz="1400" b="1" dirty="0">
                <a:solidFill>
                  <a:srgbClr val="0070C0"/>
                </a:solidFill>
                <a:latin typeface="+mn-lt"/>
                <a:ea typeface="Times New Roman"/>
              </a:rPr>
              <a:t>starting from heritage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63" y="966903"/>
            <a:ext cx="2978415" cy="12204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53" y="3674362"/>
            <a:ext cx="2711041" cy="89508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418" y="3040728"/>
            <a:ext cx="1585135" cy="78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908277" y="2010887"/>
            <a:ext cx="1137237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700" b="1" dirty="0"/>
              <a:t>Size: </a:t>
            </a:r>
            <a:br>
              <a:rPr lang="en-GB" sz="700" b="1" dirty="0"/>
            </a:br>
            <a:r>
              <a:rPr lang="en-US" sz="700" b="1" dirty="0" smtClean="0"/>
              <a:t>300x300x200 mm</a:t>
            </a:r>
            <a:r>
              <a:rPr lang="en-US" sz="700" b="1" baseline="30000" dirty="0" smtClean="0"/>
              <a:t>3</a:t>
            </a:r>
            <a:endParaRPr lang="en-GB" sz="700" b="1" dirty="0"/>
          </a:p>
          <a:p>
            <a:endParaRPr lang="en-GB" sz="700" b="1" dirty="0"/>
          </a:p>
          <a:p>
            <a:r>
              <a:rPr lang="en-GB" sz="700" b="1" dirty="0"/>
              <a:t>Mass: </a:t>
            </a:r>
            <a:r>
              <a:rPr lang="en-GB" sz="700" b="1" dirty="0" smtClean="0"/>
              <a:t>5 kg</a:t>
            </a:r>
            <a:endParaRPr lang="en-GB" sz="700" b="1" dirty="0"/>
          </a:p>
          <a:p>
            <a:endParaRPr lang="en-GB" sz="700" b="1" dirty="0"/>
          </a:p>
          <a:p>
            <a:r>
              <a:rPr lang="en-GB" sz="700" b="1" dirty="0"/>
              <a:t>Power: </a:t>
            </a:r>
            <a:r>
              <a:rPr lang="en-GB" sz="700" b="1" dirty="0" smtClean="0"/>
              <a:t>7 </a:t>
            </a:r>
            <a:r>
              <a:rPr lang="en-GB" sz="700" b="1" dirty="0"/>
              <a:t>W</a:t>
            </a:r>
          </a:p>
          <a:p>
            <a:endParaRPr lang="en-GB" sz="700" b="1" dirty="0"/>
          </a:p>
          <a:p>
            <a:r>
              <a:rPr lang="en-US" sz="700" b="1" dirty="0"/>
              <a:t>Telemetry: </a:t>
            </a:r>
          </a:p>
          <a:p>
            <a:r>
              <a:rPr lang="en-US" sz="700" b="1" dirty="0" smtClean="0"/>
              <a:t>3 kbps</a:t>
            </a:r>
            <a:endParaRPr lang="en-US" sz="700" b="1" dirty="0"/>
          </a:p>
          <a:p>
            <a:endParaRPr lang="en-GB" sz="700" b="1" dirty="0"/>
          </a:p>
        </p:txBody>
      </p:sp>
    </p:spTree>
    <p:extLst>
      <p:ext uri="{BB962C8B-B14F-4D97-AF65-F5344CB8AC3E}">
        <p14:creationId xmlns:p14="http://schemas.microsoft.com/office/powerpoint/2010/main" val="134902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3879" y="765127"/>
            <a:ext cx="8207127" cy="3961792"/>
          </a:xfrm>
        </p:spPr>
        <p:txBody>
          <a:bodyPr>
            <a:noAutofit/>
          </a:bodyPr>
          <a:lstStyle/>
          <a:p>
            <a:r>
              <a:rPr lang="en-GB" sz="1400" b="1" dirty="0">
                <a:solidFill>
                  <a:srgbClr val="0070C0"/>
                </a:solidFill>
              </a:rPr>
              <a:t>Enhanced </a:t>
            </a:r>
            <a:r>
              <a:rPr lang="en-GB" sz="1400" b="1" dirty="0" smtClean="0">
                <a:solidFill>
                  <a:srgbClr val="0070C0"/>
                </a:solidFill>
              </a:rPr>
              <a:t>configuration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GB" sz="1200" dirty="0"/>
              <a:t>Next Generation Radiation </a:t>
            </a:r>
            <a:r>
              <a:rPr lang="en-GB" sz="1200" dirty="0" smtClean="0"/>
              <a:t>Monitor </a:t>
            </a:r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 smtClean="0"/>
              <a:t>(</a:t>
            </a:r>
            <a:r>
              <a:rPr lang="en-GB" sz="1200" dirty="0"/>
              <a:t>NGRM)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GB" sz="1200" dirty="0" err="1" smtClean="0"/>
              <a:t>Suprathermal</a:t>
            </a:r>
            <a:r>
              <a:rPr lang="en-GB" sz="1200" dirty="0" smtClean="0"/>
              <a:t> </a:t>
            </a:r>
            <a:r>
              <a:rPr lang="en-GB" sz="1200" dirty="0"/>
              <a:t>Ion </a:t>
            </a:r>
            <a:r>
              <a:rPr lang="en-GB" sz="1200" dirty="0" smtClean="0"/>
              <a:t>Telescope </a:t>
            </a:r>
            <a:br>
              <a:rPr lang="en-GB" sz="1200" dirty="0" smtClean="0"/>
            </a:br>
            <a:r>
              <a:rPr lang="en-GB" sz="1200" dirty="0" smtClean="0"/>
              <a:t>(SIT, STEREO)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Low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Telescope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LET, STEREO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Telescope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HET,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STEREO)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Solar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Electron Proton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Telescope </a:t>
            </a:r>
            <a:b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SEPT,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STEREO)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Solar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Galactic Proton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Sensors</a:t>
            </a:r>
            <a:b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SGPS,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GOES-R)</a:t>
            </a:r>
          </a:p>
          <a:p>
            <a:pPr>
              <a:buFont typeface="Wingdings" pitchFamily="2" charset="2"/>
              <a:buChar char="§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Like to have instruments</a:t>
            </a:r>
            <a:endParaRPr lang="en-US" sz="11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 of these instruments are in general agreement with the observational requirements</a:t>
            </a:r>
          </a:p>
          <a:p>
            <a:pPr>
              <a:buFont typeface="Wingdings" pitchFamily="2" charset="2"/>
              <a:buChar char="§"/>
            </a:pPr>
            <a:r>
              <a:rPr lang="en-US" sz="11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Optimisation</a:t>
            </a:r>
            <a:r>
              <a:rPr lang="en-US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Lagrange mission would be expected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(3+4) Energetic </a:t>
            </a:r>
            <a:r>
              <a:rPr lang="en-GB" b="1" dirty="0"/>
              <a:t>particle </a:t>
            </a:r>
            <a:r>
              <a:rPr lang="en-GB" b="1" dirty="0" smtClean="0"/>
              <a:t>instruments – L1</a:t>
            </a:r>
            <a:endParaRPr lang="en-GB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908995" y="835361"/>
            <a:ext cx="5032803" cy="2935651"/>
            <a:chOff x="3413760" y="777240"/>
            <a:chExt cx="5710545" cy="4772669"/>
          </a:xfrm>
        </p:grpSpPr>
        <p:sp>
          <p:nvSpPr>
            <p:cNvPr id="135" name="Rectangle 134"/>
            <p:cNvSpPr/>
            <p:nvPr/>
          </p:nvSpPr>
          <p:spPr>
            <a:xfrm>
              <a:off x="3413760" y="777240"/>
              <a:ext cx="5623560" cy="47006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3491765" y="833131"/>
              <a:ext cx="5632540" cy="4716778"/>
              <a:chOff x="3194585" y="1069351"/>
              <a:chExt cx="5632540" cy="471677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027606" y="1208435"/>
                <a:ext cx="1454018" cy="211814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488050" y="1208435"/>
                <a:ext cx="965073" cy="155957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433500" y="1208435"/>
                <a:ext cx="1794669" cy="155957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445336" y="3233489"/>
                <a:ext cx="1795009" cy="25624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/>
              </a:p>
            </p:txBody>
          </p:sp>
          <p:sp>
            <p:nvSpPr>
              <p:cNvPr id="10" name="TextBox 22"/>
              <p:cNvSpPr txBox="1"/>
              <p:nvPr/>
            </p:nvSpPr>
            <p:spPr>
              <a:xfrm>
                <a:off x="3325468" y="5478040"/>
                <a:ext cx="625692" cy="30808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1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0.01</a:t>
                </a:r>
                <a:endParaRPr lang="en-GB" sz="1100">
                  <a:effectLst/>
                  <a:latin typeface="Times New Roman"/>
                  <a:ea typeface="Times New Roman"/>
                  <a:cs typeface="Arial"/>
                </a:endParaRPr>
              </a:p>
            </p:txBody>
          </p:sp>
          <p:sp>
            <p:nvSpPr>
              <p:cNvPr id="11" name="TextBox 23"/>
              <p:cNvSpPr txBox="1"/>
              <p:nvPr/>
            </p:nvSpPr>
            <p:spPr>
              <a:xfrm>
                <a:off x="4334804" y="5477073"/>
                <a:ext cx="662602" cy="30865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1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0.1</a:t>
                </a:r>
                <a:endParaRPr lang="en-GB" sz="1100">
                  <a:effectLst/>
                  <a:latin typeface="Times New Roman"/>
                  <a:ea typeface="Times New Roman"/>
                  <a:cs typeface="Arial"/>
                </a:endParaRPr>
              </a:p>
            </p:txBody>
          </p:sp>
          <p:sp>
            <p:nvSpPr>
              <p:cNvPr id="12" name="TextBox 24"/>
              <p:cNvSpPr txBox="1"/>
              <p:nvPr/>
            </p:nvSpPr>
            <p:spPr>
              <a:xfrm>
                <a:off x="5369665" y="5475384"/>
                <a:ext cx="435652" cy="2387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1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1</a:t>
                </a:r>
                <a:endParaRPr lang="en-GB" sz="1100">
                  <a:effectLst/>
                  <a:latin typeface="Times New Roman"/>
                  <a:ea typeface="Times New Roman"/>
                  <a:cs typeface="Arial"/>
                </a:endParaRPr>
              </a:p>
            </p:txBody>
          </p:sp>
          <p:sp>
            <p:nvSpPr>
              <p:cNvPr id="13" name="TextBox 25"/>
              <p:cNvSpPr txBox="1"/>
              <p:nvPr/>
            </p:nvSpPr>
            <p:spPr>
              <a:xfrm>
                <a:off x="6257383" y="5482632"/>
                <a:ext cx="499412" cy="3023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1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10</a:t>
                </a:r>
                <a:endParaRPr lang="en-GB" sz="1100">
                  <a:effectLst/>
                  <a:latin typeface="Times New Roman"/>
                  <a:ea typeface="Times New Roman"/>
                  <a:cs typeface="Arial"/>
                </a:endParaRPr>
              </a:p>
            </p:txBody>
          </p:sp>
          <p:sp>
            <p:nvSpPr>
              <p:cNvPr id="14" name="TextBox 26"/>
              <p:cNvSpPr txBox="1"/>
              <p:nvPr/>
            </p:nvSpPr>
            <p:spPr>
              <a:xfrm>
                <a:off x="7180561" y="5477407"/>
                <a:ext cx="553495" cy="30751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1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100</a:t>
                </a:r>
                <a:endParaRPr lang="en-GB" sz="1100">
                  <a:effectLst/>
                  <a:latin typeface="Times New Roman"/>
                  <a:ea typeface="Times New Roman"/>
                  <a:cs typeface="Arial"/>
                </a:endParaRPr>
              </a:p>
            </p:txBody>
          </p:sp>
          <p:sp>
            <p:nvSpPr>
              <p:cNvPr id="15" name="TextBox 27"/>
              <p:cNvSpPr txBox="1"/>
              <p:nvPr/>
            </p:nvSpPr>
            <p:spPr>
              <a:xfrm>
                <a:off x="8149815" y="5474870"/>
                <a:ext cx="677310" cy="31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1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1000</a:t>
                </a:r>
                <a:endParaRPr lang="en-GB" sz="1100">
                  <a:effectLst/>
                  <a:latin typeface="Times New Roman"/>
                  <a:ea typeface="Times New Roman"/>
                  <a:cs typeface="Arial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05141" y="1069351"/>
                <a:ext cx="5462379" cy="43442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/>
              </a:p>
            </p:txBody>
          </p:sp>
          <p:sp>
            <p:nvSpPr>
              <p:cNvPr id="17" name="TextBox 4"/>
              <p:cNvSpPr txBox="1"/>
              <p:nvPr/>
            </p:nvSpPr>
            <p:spPr>
              <a:xfrm>
                <a:off x="3349938" y="4257525"/>
                <a:ext cx="447062" cy="38692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2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e-</a:t>
                </a:r>
                <a:endParaRPr lang="en-GB" sz="1200">
                  <a:effectLst/>
                  <a:latin typeface="Times New Roman"/>
                  <a:ea typeface="Times New Roman"/>
                  <a:cs typeface="Arial"/>
                </a:endParaRPr>
              </a:p>
            </p:txBody>
          </p:sp>
          <p:sp>
            <p:nvSpPr>
              <p:cNvPr id="18" name="TextBox 5"/>
              <p:cNvSpPr txBox="1"/>
              <p:nvPr/>
            </p:nvSpPr>
            <p:spPr>
              <a:xfrm>
                <a:off x="3367528" y="3171426"/>
                <a:ext cx="383752" cy="38204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2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p</a:t>
                </a:r>
                <a:endParaRPr lang="en-GB" sz="1200">
                  <a:effectLst/>
                  <a:latin typeface="Times New Roman"/>
                  <a:ea typeface="Times New Roman"/>
                  <a:cs typeface="Arial"/>
                </a:endParaRPr>
              </a:p>
            </p:txBody>
          </p:sp>
          <p:sp>
            <p:nvSpPr>
              <p:cNvPr id="19" name="TextBox 6"/>
              <p:cNvSpPr txBox="1"/>
              <p:nvPr/>
            </p:nvSpPr>
            <p:spPr>
              <a:xfrm>
                <a:off x="3291473" y="2519665"/>
                <a:ext cx="574107" cy="4378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200" kern="1200" baseline="300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3</a:t>
                </a:r>
                <a:r>
                  <a:rPr lang="en-GB" sz="12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He</a:t>
                </a:r>
                <a:endParaRPr lang="en-GB" sz="1200">
                  <a:effectLst/>
                  <a:latin typeface="Times New Roman"/>
                  <a:ea typeface="Times New Roman"/>
                  <a:cs typeface="Arial"/>
                </a:endParaRPr>
              </a:p>
            </p:txBody>
          </p:sp>
          <p:sp>
            <p:nvSpPr>
              <p:cNvPr id="20" name="TextBox 7"/>
              <p:cNvSpPr txBox="1"/>
              <p:nvPr/>
            </p:nvSpPr>
            <p:spPr>
              <a:xfrm>
                <a:off x="3282435" y="2209369"/>
                <a:ext cx="583145" cy="4378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200" kern="1200" baseline="300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4</a:t>
                </a:r>
                <a:r>
                  <a:rPr lang="en-GB" sz="12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He</a:t>
                </a:r>
                <a:endParaRPr lang="en-GB" sz="1200">
                  <a:effectLst/>
                  <a:latin typeface="Times New Roman"/>
                  <a:ea typeface="Times New Roman"/>
                  <a:cs typeface="Arial"/>
                </a:endParaRPr>
              </a:p>
            </p:txBody>
          </p:sp>
          <p:sp>
            <p:nvSpPr>
              <p:cNvPr id="21" name="TextBox 8"/>
              <p:cNvSpPr txBox="1"/>
              <p:nvPr/>
            </p:nvSpPr>
            <p:spPr>
              <a:xfrm>
                <a:off x="3249102" y="1899075"/>
                <a:ext cx="746018" cy="39952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2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CNO</a:t>
                </a:r>
                <a:endParaRPr lang="en-GB" sz="1200">
                  <a:effectLst/>
                  <a:latin typeface="Times New Roman"/>
                  <a:ea typeface="Times New Roman"/>
                  <a:cs typeface="Arial"/>
                </a:endParaRPr>
              </a:p>
            </p:txBody>
          </p:sp>
          <p:sp>
            <p:nvSpPr>
              <p:cNvPr id="22" name="TextBox 9"/>
              <p:cNvSpPr txBox="1"/>
              <p:nvPr/>
            </p:nvSpPr>
            <p:spPr>
              <a:xfrm>
                <a:off x="3194585" y="1278486"/>
                <a:ext cx="800535" cy="37239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Si/Ne/Ni</a:t>
                </a:r>
                <a:endParaRPr lang="en-GB" sz="1200" dirty="0">
                  <a:effectLst/>
                  <a:latin typeface="Times New Roman"/>
                  <a:ea typeface="Times New Roman"/>
                  <a:cs typeface="Arial"/>
                </a:endParaRPr>
              </a:p>
            </p:txBody>
          </p:sp>
          <p:sp>
            <p:nvSpPr>
              <p:cNvPr id="23" name="TextBox 10"/>
              <p:cNvSpPr txBox="1"/>
              <p:nvPr/>
            </p:nvSpPr>
            <p:spPr>
              <a:xfrm>
                <a:off x="3340843" y="1650876"/>
                <a:ext cx="583433" cy="2387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2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Fe</a:t>
                </a:r>
                <a:endParaRPr lang="en-GB" sz="1200">
                  <a:effectLst/>
                  <a:latin typeface="Times New Roman"/>
                  <a:ea typeface="Times New Roman"/>
                  <a:cs typeface="Arial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4518672" y="5165399"/>
                <a:ext cx="0" cy="24824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5476095" y="5165443"/>
                <a:ext cx="0" cy="24824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6433500" y="5165399"/>
                <a:ext cx="0" cy="24824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7390976" y="5165450"/>
                <a:ext cx="0" cy="24824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8348417" y="5165450"/>
                <a:ext cx="0" cy="24824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/>
              <p:cNvGrpSpPr/>
              <p:nvPr/>
            </p:nvGrpSpPr>
            <p:grpSpPr>
              <a:xfrm>
                <a:off x="4518672" y="5316565"/>
                <a:ext cx="957467" cy="97131"/>
                <a:chOff x="1620260" y="4927922"/>
                <a:chExt cx="1080180" cy="112698"/>
              </a:xfrm>
            </p:grpSpPr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1620260" y="5040620"/>
                  <a:ext cx="1080180" cy="0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flipV="1">
                  <a:off x="198029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V="1">
                  <a:off x="216035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flipV="1">
                  <a:off x="230434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V="1">
                  <a:off x="241235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V="1">
                  <a:off x="249514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V="1">
                  <a:off x="256714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flipV="1">
                  <a:off x="262114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flipV="1">
                  <a:off x="266434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3561187" y="5316565"/>
                <a:ext cx="957467" cy="97131"/>
                <a:chOff x="540060" y="4927922"/>
                <a:chExt cx="1080180" cy="112698"/>
              </a:xfrm>
            </p:grpSpPr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540060" y="5040620"/>
                  <a:ext cx="1080180" cy="0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V="1">
                  <a:off x="90009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V="1">
                  <a:off x="108015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V="1">
                  <a:off x="122414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flipV="1">
                  <a:off x="133215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flipV="1">
                  <a:off x="141494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V="1">
                  <a:off x="148694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flipV="1">
                  <a:off x="154094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flipV="1">
                  <a:off x="158414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7" name="Straight Connector 106"/>
              <p:cNvCxnSpPr/>
              <p:nvPr/>
            </p:nvCxnSpPr>
            <p:spPr>
              <a:xfrm flipV="1">
                <a:off x="3561214" y="5165399"/>
                <a:ext cx="0" cy="24824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V="1">
                <a:off x="3305852" y="5316565"/>
                <a:ext cx="0" cy="9713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3379237" y="5316565"/>
                <a:ext cx="0" cy="9713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V="1">
                <a:off x="3443057" y="5316565"/>
                <a:ext cx="0" cy="9713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V="1">
                <a:off x="3490923" y="5316565"/>
                <a:ext cx="0" cy="9713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V="1">
                <a:off x="3529215" y="5316565"/>
                <a:ext cx="0" cy="9713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>
              <a:xfrm>
                <a:off x="5476095" y="5316565"/>
                <a:ext cx="957467" cy="97131"/>
                <a:chOff x="2700390" y="4927922"/>
                <a:chExt cx="1080180" cy="112698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>
                  <a:off x="2700390" y="5040620"/>
                  <a:ext cx="1080180" cy="0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V="1">
                  <a:off x="306042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flipV="1">
                  <a:off x="324048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V="1">
                  <a:off x="338447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flipV="1">
                  <a:off x="349248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flipV="1">
                  <a:off x="357527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flipV="1">
                  <a:off x="364727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370127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flipV="1">
                  <a:off x="374447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/>
              <p:cNvGrpSpPr/>
              <p:nvPr/>
            </p:nvGrpSpPr>
            <p:grpSpPr>
              <a:xfrm>
                <a:off x="6433536" y="5316565"/>
                <a:ext cx="957467" cy="97131"/>
                <a:chOff x="3780540" y="4927922"/>
                <a:chExt cx="1080180" cy="112698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>
                  <a:off x="3780540" y="5040620"/>
                  <a:ext cx="1080180" cy="0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V="1">
                  <a:off x="414057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432063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446462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V="1">
                  <a:off x="457263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V="1">
                  <a:off x="465542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472742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flipV="1">
                  <a:off x="478142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482462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7390976" y="5316565"/>
                <a:ext cx="957467" cy="97131"/>
                <a:chOff x="4860690" y="4927922"/>
                <a:chExt cx="1080180" cy="112698"/>
              </a:xfrm>
            </p:grpSpPr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860690" y="5040620"/>
                  <a:ext cx="1080180" cy="0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V="1">
                  <a:off x="522072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V="1">
                  <a:off x="540078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V="1">
                  <a:off x="554477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V="1">
                  <a:off x="565278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V="1">
                  <a:off x="573557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V="1">
                  <a:off x="580757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V="1">
                  <a:off x="586157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V="1">
                  <a:off x="5904770" y="4927922"/>
                  <a:ext cx="0" cy="11269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Rectangle 36"/>
              <p:cNvSpPr/>
              <p:nvPr/>
            </p:nvSpPr>
            <p:spPr>
              <a:xfrm>
                <a:off x="6425732" y="3233489"/>
                <a:ext cx="1677408" cy="256242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/>
              </a:p>
            </p:txBody>
          </p:sp>
          <p:sp>
            <p:nvSpPr>
              <p:cNvPr id="38" name="TextBox 116"/>
              <p:cNvSpPr txBox="1"/>
              <p:nvPr/>
            </p:nvSpPr>
            <p:spPr>
              <a:xfrm>
                <a:off x="6818700" y="3150022"/>
                <a:ext cx="1178644" cy="25638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1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L1-001-M</a:t>
                </a:r>
                <a:endParaRPr lang="en-GB" sz="1100">
                  <a:effectLst/>
                  <a:latin typeface="Times New Roman"/>
                  <a:ea typeface="Times New Roman"/>
                  <a:cs typeface="Arial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027606" y="1650875"/>
                <a:ext cx="1454018" cy="1838865"/>
              </a:xfrm>
              <a:prstGeom prst="rect">
                <a:avLst/>
              </a:prstGeom>
              <a:solidFill>
                <a:srgbClr val="B2DE8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/>
              </a:p>
            </p:txBody>
          </p:sp>
          <p:sp>
            <p:nvSpPr>
              <p:cNvPr id="40" name="TextBox 119"/>
              <p:cNvSpPr txBox="1"/>
              <p:nvPr/>
            </p:nvSpPr>
            <p:spPr>
              <a:xfrm>
                <a:off x="4471866" y="2085251"/>
                <a:ext cx="1030896" cy="28730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1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L1-005-M</a:t>
                </a:r>
                <a:endParaRPr lang="en-GB" sz="1100" dirty="0">
                  <a:effectLst/>
                  <a:latin typeface="Times New Roman"/>
                  <a:ea typeface="Times New Roman"/>
                  <a:cs typeface="Arial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486154" y="3233489"/>
                <a:ext cx="925468" cy="256242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/>
              </a:p>
            </p:txBody>
          </p:sp>
          <p:sp>
            <p:nvSpPr>
              <p:cNvPr id="42" name="TextBox 121"/>
              <p:cNvSpPr txBox="1"/>
              <p:nvPr/>
            </p:nvSpPr>
            <p:spPr>
              <a:xfrm>
                <a:off x="5524100" y="3157642"/>
                <a:ext cx="887160" cy="25638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1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L1-003-M</a:t>
                </a:r>
                <a:endParaRPr lang="en-GB" sz="1100" dirty="0">
                  <a:effectLst/>
                  <a:latin typeface="Times New Roman"/>
                  <a:ea typeface="Times New Roman"/>
                  <a:cs typeface="Arial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039921" y="4350634"/>
                <a:ext cx="2323350" cy="25624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/>
              </a:p>
            </p:txBody>
          </p:sp>
          <p:sp>
            <p:nvSpPr>
              <p:cNvPr id="44" name="TextBox 123"/>
              <p:cNvSpPr txBox="1"/>
              <p:nvPr/>
            </p:nvSpPr>
            <p:spPr>
              <a:xfrm>
                <a:off x="4642402" y="4262812"/>
                <a:ext cx="1026743" cy="25645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1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L1-007-M</a:t>
                </a:r>
                <a:endParaRPr lang="en-GB" sz="1100" dirty="0">
                  <a:effectLst/>
                  <a:latin typeface="Times New Roman"/>
                  <a:ea typeface="Times New Roman"/>
                  <a:cs typeface="Arial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433537" y="1650876"/>
                <a:ext cx="1659546" cy="1117135"/>
              </a:xfrm>
              <a:prstGeom prst="rect">
                <a:avLst/>
              </a:prstGeom>
              <a:solidFill>
                <a:srgbClr val="B2DE8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/>
              </a:p>
            </p:txBody>
          </p:sp>
          <p:sp>
            <p:nvSpPr>
              <p:cNvPr id="46" name="TextBox 125"/>
              <p:cNvSpPr txBox="1"/>
              <p:nvPr/>
            </p:nvSpPr>
            <p:spPr>
              <a:xfrm>
                <a:off x="6808643" y="2085251"/>
                <a:ext cx="921715" cy="28730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1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L1-002-M</a:t>
                </a:r>
                <a:endParaRPr lang="en-GB" sz="1100">
                  <a:effectLst/>
                  <a:latin typeface="Times New Roman"/>
                  <a:ea typeface="Times New Roman"/>
                  <a:cs typeface="Arial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488049" y="1650876"/>
                <a:ext cx="953118" cy="1117135"/>
              </a:xfrm>
              <a:prstGeom prst="rect">
                <a:avLst/>
              </a:prstGeom>
              <a:solidFill>
                <a:srgbClr val="B2DE8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/>
              </a:p>
            </p:txBody>
          </p:sp>
          <p:sp>
            <p:nvSpPr>
              <p:cNvPr id="48" name="TextBox 127"/>
              <p:cNvSpPr txBox="1"/>
              <p:nvPr/>
            </p:nvSpPr>
            <p:spPr>
              <a:xfrm>
                <a:off x="5567382" y="2085252"/>
                <a:ext cx="897217" cy="28727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1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L1-004-M</a:t>
                </a:r>
                <a:endParaRPr lang="en-GB" sz="1100">
                  <a:effectLst/>
                  <a:latin typeface="Times New Roman"/>
                  <a:ea typeface="Times New Roman"/>
                  <a:cs typeface="Arial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769750" y="4349933"/>
                <a:ext cx="1365891" cy="25624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/>
              </a:p>
            </p:txBody>
          </p:sp>
          <p:sp>
            <p:nvSpPr>
              <p:cNvPr id="50" name="TextBox 129"/>
              <p:cNvSpPr txBox="1"/>
              <p:nvPr/>
            </p:nvSpPr>
            <p:spPr>
              <a:xfrm>
                <a:off x="6042739" y="4263350"/>
                <a:ext cx="948802" cy="28748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1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L1-006-M</a:t>
                </a:r>
                <a:endParaRPr lang="en-GB" sz="1100" dirty="0">
                  <a:effectLst/>
                  <a:latin typeface="Times New Roman"/>
                  <a:ea typeface="Times New Roman"/>
                  <a:cs typeface="Arial"/>
                </a:endParaRPr>
              </a:p>
            </p:txBody>
          </p:sp>
          <p:sp>
            <p:nvSpPr>
              <p:cNvPr id="51" name="TextBox 134"/>
              <p:cNvSpPr txBox="1"/>
              <p:nvPr/>
            </p:nvSpPr>
            <p:spPr>
              <a:xfrm>
                <a:off x="7777245" y="4835100"/>
                <a:ext cx="857472" cy="28047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1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MeV/nuc</a:t>
                </a:r>
                <a:endParaRPr lang="en-GB" sz="1100" dirty="0">
                  <a:effectLst/>
                  <a:latin typeface="Times New Roman"/>
                  <a:ea typeface="Times New Roman"/>
                  <a:cs typeface="Arial"/>
                </a:endParaRPr>
              </a:p>
            </p:txBody>
          </p:sp>
          <p:sp>
            <p:nvSpPr>
              <p:cNvPr id="52" name="Parallelogram 105"/>
              <p:cNvSpPr/>
              <p:nvPr/>
            </p:nvSpPr>
            <p:spPr>
              <a:xfrm flipH="1">
                <a:off x="4074525" y="1175081"/>
                <a:ext cx="2288743" cy="1592930"/>
              </a:xfrm>
              <a:custGeom>
                <a:avLst/>
                <a:gdLst>
                  <a:gd name="connsiteX0" fmla="*/ 0 w 2390691"/>
                  <a:gd name="connsiteY0" fmla="*/ 1826967 h 1826967"/>
                  <a:gd name="connsiteX1" fmla="*/ 456742 w 2390691"/>
                  <a:gd name="connsiteY1" fmla="*/ 0 h 1826967"/>
                  <a:gd name="connsiteX2" fmla="*/ 2390691 w 2390691"/>
                  <a:gd name="connsiteY2" fmla="*/ 0 h 1826967"/>
                  <a:gd name="connsiteX3" fmla="*/ 1933949 w 2390691"/>
                  <a:gd name="connsiteY3" fmla="*/ 1826967 h 1826967"/>
                  <a:gd name="connsiteX4" fmla="*/ 0 w 2390691"/>
                  <a:gd name="connsiteY4" fmla="*/ 1826967 h 1826967"/>
                  <a:gd name="connsiteX0" fmla="*/ 0 w 2582077"/>
                  <a:gd name="connsiteY0" fmla="*/ 1848232 h 1848232"/>
                  <a:gd name="connsiteX1" fmla="*/ 456742 w 2582077"/>
                  <a:gd name="connsiteY1" fmla="*/ 21265 h 1848232"/>
                  <a:gd name="connsiteX2" fmla="*/ 2582077 w 2582077"/>
                  <a:gd name="connsiteY2" fmla="*/ 0 h 1848232"/>
                  <a:gd name="connsiteX3" fmla="*/ 1933949 w 2582077"/>
                  <a:gd name="connsiteY3" fmla="*/ 1848232 h 1848232"/>
                  <a:gd name="connsiteX4" fmla="*/ 0 w 2582077"/>
                  <a:gd name="connsiteY4" fmla="*/ 1848232 h 1848232"/>
                  <a:gd name="connsiteX0" fmla="*/ 0 w 2582077"/>
                  <a:gd name="connsiteY0" fmla="*/ 1848232 h 1848232"/>
                  <a:gd name="connsiteX1" fmla="*/ 456742 w 2582077"/>
                  <a:gd name="connsiteY1" fmla="*/ 21265 h 1848232"/>
                  <a:gd name="connsiteX2" fmla="*/ 2582077 w 2582077"/>
                  <a:gd name="connsiteY2" fmla="*/ 0 h 1848232"/>
                  <a:gd name="connsiteX3" fmla="*/ 1933949 w 2582077"/>
                  <a:gd name="connsiteY3" fmla="*/ 1848232 h 1848232"/>
                  <a:gd name="connsiteX4" fmla="*/ 0 w 2582077"/>
                  <a:gd name="connsiteY4" fmla="*/ 1848232 h 184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2077" h="1848232">
                    <a:moveTo>
                      <a:pt x="0" y="1848232"/>
                    </a:moveTo>
                    <a:lnTo>
                      <a:pt x="456742" y="21265"/>
                    </a:lnTo>
                    <a:lnTo>
                      <a:pt x="2582077" y="0"/>
                    </a:lnTo>
                    <a:cubicBezTo>
                      <a:pt x="2408565" y="694049"/>
                      <a:pt x="2149992" y="1232155"/>
                      <a:pt x="1933949" y="1848232"/>
                    </a:cubicBezTo>
                    <a:lnTo>
                      <a:pt x="0" y="1848232"/>
                    </a:lnTo>
                    <a:close/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/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>
                <a:off x="4569932" y="2558795"/>
                <a:ext cx="1755531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107"/>
              <p:cNvSpPr txBox="1"/>
              <p:nvPr/>
            </p:nvSpPr>
            <p:spPr>
              <a:xfrm>
                <a:off x="5175558" y="2479236"/>
                <a:ext cx="436590" cy="2746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noAutofit/>
              </a:bodyPr>
              <a:lstStyle>
                <a:defPPr>
                  <a:defRPr lang="en-GB"/>
                </a:defPPr>
                <a:lvl1pPr>
                  <a:spcAft>
                    <a:spcPts val="0"/>
                  </a:spcAft>
                  <a:defRPr sz="11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defRPr>
                </a:lvl1pPr>
              </a:lstStyle>
              <a:p>
                <a:r>
                  <a:rPr lang="en-GB" dirty="0"/>
                  <a:t>SIT</a:t>
                </a:r>
              </a:p>
            </p:txBody>
          </p:sp>
          <p:sp>
            <p:nvSpPr>
              <p:cNvPr id="55" name="Trapezoid 108"/>
              <p:cNvSpPr/>
              <p:nvPr/>
            </p:nvSpPr>
            <p:spPr>
              <a:xfrm flipV="1">
                <a:off x="5706131" y="1196214"/>
                <a:ext cx="1460795" cy="1571795"/>
              </a:xfrm>
              <a:custGeom>
                <a:avLst/>
                <a:gdLst>
                  <a:gd name="connsiteX0" fmla="*/ 0 w 1923190"/>
                  <a:gd name="connsiteY0" fmla="*/ 1809532 h 1809532"/>
                  <a:gd name="connsiteX1" fmla="*/ 452383 w 1923190"/>
                  <a:gd name="connsiteY1" fmla="*/ 0 h 1809532"/>
                  <a:gd name="connsiteX2" fmla="*/ 1470807 w 1923190"/>
                  <a:gd name="connsiteY2" fmla="*/ 0 h 1809532"/>
                  <a:gd name="connsiteX3" fmla="*/ 1923190 w 1923190"/>
                  <a:gd name="connsiteY3" fmla="*/ 1809532 h 1809532"/>
                  <a:gd name="connsiteX4" fmla="*/ 0 w 1923190"/>
                  <a:gd name="connsiteY4" fmla="*/ 1809532 h 1809532"/>
                  <a:gd name="connsiteX0" fmla="*/ 107599 w 1470807"/>
                  <a:gd name="connsiteY0" fmla="*/ 1795355 h 1809532"/>
                  <a:gd name="connsiteX1" fmla="*/ 0 w 1470807"/>
                  <a:gd name="connsiteY1" fmla="*/ 0 h 1809532"/>
                  <a:gd name="connsiteX2" fmla="*/ 1018424 w 1470807"/>
                  <a:gd name="connsiteY2" fmla="*/ 0 h 1809532"/>
                  <a:gd name="connsiteX3" fmla="*/ 1470807 w 1470807"/>
                  <a:gd name="connsiteY3" fmla="*/ 1809532 h 1809532"/>
                  <a:gd name="connsiteX4" fmla="*/ 107599 w 1470807"/>
                  <a:gd name="connsiteY4" fmla="*/ 1795355 h 1809532"/>
                  <a:gd name="connsiteX0" fmla="*/ 497460 w 1470807"/>
                  <a:gd name="connsiteY0" fmla="*/ 1823710 h 1823710"/>
                  <a:gd name="connsiteX1" fmla="*/ 0 w 1470807"/>
                  <a:gd name="connsiteY1" fmla="*/ 0 h 1823710"/>
                  <a:gd name="connsiteX2" fmla="*/ 1018424 w 1470807"/>
                  <a:gd name="connsiteY2" fmla="*/ 0 h 1823710"/>
                  <a:gd name="connsiteX3" fmla="*/ 1470807 w 1470807"/>
                  <a:gd name="connsiteY3" fmla="*/ 1809532 h 1823710"/>
                  <a:gd name="connsiteX4" fmla="*/ 497460 w 1470807"/>
                  <a:gd name="connsiteY4" fmla="*/ 1823710 h 1823710"/>
                  <a:gd name="connsiteX0" fmla="*/ 497460 w 1470807"/>
                  <a:gd name="connsiteY0" fmla="*/ 1823710 h 1823710"/>
                  <a:gd name="connsiteX1" fmla="*/ 0 w 1470807"/>
                  <a:gd name="connsiteY1" fmla="*/ 0 h 1823710"/>
                  <a:gd name="connsiteX2" fmla="*/ 1018424 w 1470807"/>
                  <a:gd name="connsiteY2" fmla="*/ 0 h 1823710"/>
                  <a:gd name="connsiteX3" fmla="*/ 1452991 w 1470807"/>
                  <a:gd name="connsiteY3" fmla="*/ 1264944 h 1823710"/>
                  <a:gd name="connsiteX4" fmla="*/ 1470807 w 1470807"/>
                  <a:gd name="connsiteY4" fmla="*/ 1809532 h 1823710"/>
                  <a:gd name="connsiteX5" fmla="*/ 497460 w 1470807"/>
                  <a:gd name="connsiteY5" fmla="*/ 1823710 h 1823710"/>
                  <a:gd name="connsiteX0" fmla="*/ 497460 w 1648016"/>
                  <a:gd name="connsiteY0" fmla="*/ 1823710 h 1823710"/>
                  <a:gd name="connsiteX1" fmla="*/ 0 w 1648016"/>
                  <a:gd name="connsiteY1" fmla="*/ 0 h 1823710"/>
                  <a:gd name="connsiteX2" fmla="*/ 1018424 w 1648016"/>
                  <a:gd name="connsiteY2" fmla="*/ 0 h 1823710"/>
                  <a:gd name="connsiteX3" fmla="*/ 1452991 w 1648016"/>
                  <a:gd name="connsiteY3" fmla="*/ 1264944 h 1823710"/>
                  <a:gd name="connsiteX4" fmla="*/ 1648016 w 1648016"/>
                  <a:gd name="connsiteY4" fmla="*/ 1802444 h 1823710"/>
                  <a:gd name="connsiteX5" fmla="*/ 497460 w 1648016"/>
                  <a:gd name="connsiteY5" fmla="*/ 1823710 h 1823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8016" h="1823710">
                    <a:moveTo>
                      <a:pt x="497460" y="1823710"/>
                    </a:moveTo>
                    <a:lnTo>
                      <a:pt x="0" y="0"/>
                    </a:lnTo>
                    <a:lnTo>
                      <a:pt x="1018424" y="0"/>
                    </a:lnTo>
                    <a:cubicBezTo>
                      <a:pt x="1116024" y="381481"/>
                      <a:pt x="1355391" y="883463"/>
                      <a:pt x="1452991" y="1264944"/>
                    </a:cubicBezTo>
                    <a:lnTo>
                      <a:pt x="1648016" y="1802444"/>
                    </a:lnTo>
                    <a:lnTo>
                      <a:pt x="497460" y="1823710"/>
                    </a:lnTo>
                    <a:close/>
                  </a:path>
                </a:pathLst>
              </a:custGeom>
              <a:noFill/>
              <a:ln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/>
              </a:p>
            </p:txBody>
          </p:sp>
          <p:sp>
            <p:nvSpPr>
              <p:cNvPr id="56" name="TextBox 109"/>
              <p:cNvSpPr txBox="1"/>
              <p:nvPr/>
            </p:nvSpPr>
            <p:spPr>
              <a:xfrm>
                <a:off x="6274968" y="1272886"/>
                <a:ext cx="481826" cy="2612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noAutofit/>
              </a:bodyPr>
              <a:lstStyle>
                <a:defPPr>
                  <a:defRPr lang="en-GB"/>
                </a:defPPr>
                <a:lvl1pPr>
                  <a:spcAft>
                    <a:spcPts val="0"/>
                  </a:spcAft>
                  <a:defRPr sz="11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defRPr>
                </a:lvl1pPr>
              </a:lstStyle>
              <a:p>
                <a:r>
                  <a:rPr lang="en-GB" dirty="0"/>
                  <a:t>LET</a:t>
                </a: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>
                <a:off x="6034596" y="1565786"/>
                <a:ext cx="1001592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lowchart: Data 30"/>
              <p:cNvSpPr/>
              <p:nvPr/>
            </p:nvSpPr>
            <p:spPr>
              <a:xfrm>
                <a:off x="6580781" y="1193408"/>
                <a:ext cx="1153274" cy="157460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153 h 10153"/>
                  <a:gd name="connsiteX1" fmla="*/ 5096 w 10000"/>
                  <a:gd name="connsiteY1" fmla="*/ 0 h 10153"/>
                  <a:gd name="connsiteX2" fmla="*/ 10000 w 10000"/>
                  <a:gd name="connsiteY2" fmla="*/ 153 h 10153"/>
                  <a:gd name="connsiteX3" fmla="*/ 8000 w 10000"/>
                  <a:gd name="connsiteY3" fmla="*/ 10153 h 10153"/>
                  <a:gd name="connsiteX4" fmla="*/ 0 w 10000"/>
                  <a:gd name="connsiteY4" fmla="*/ 10153 h 10153"/>
                  <a:gd name="connsiteX0" fmla="*/ 0 w 10000"/>
                  <a:gd name="connsiteY0" fmla="*/ 10000 h 10000"/>
                  <a:gd name="connsiteX1" fmla="*/ 5096 w 10000"/>
                  <a:gd name="connsiteY1" fmla="*/ 3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8260 w 10000"/>
                  <a:gd name="connsiteY1" fmla="*/ 183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3298"/>
                  <a:gd name="connsiteY0" fmla="*/ 10061 h 10061"/>
                  <a:gd name="connsiteX1" fmla="*/ 8260 w 13298"/>
                  <a:gd name="connsiteY1" fmla="*/ 244 h 10061"/>
                  <a:gd name="connsiteX2" fmla="*/ 13298 w 13298"/>
                  <a:gd name="connsiteY2" fmla="*/ 0 h 10061"/>
                  <a:gd name="connsiteX3" fmla="*/ 8000 w 13298"/>
                  <a:gd name="connsiteY3" fmla="*/ 10061 h 10061"/>
                  <a:gd name="connsiteX4" fmla="*/ 0 w 13298"/>
                  <a:gd name="connsiteY4" fmla="*/ 10061 h 10061"/>
                  <a:gd name="connsiteX0" fmla="*/ 0 w 13298"/>
                  <a:gd name="connsiteY0" fmla="*/ 10092 h 10092"/>
                  <a:gd name="connsiteX1" fmla="*/ 8193 w 13298"/>
                  <a:gd name="connsiteY1" fmla="*/ 0 h 10092"/>
                  <a:gd name="connsiteX2" fmla="*/ 13298 w 13298"/>
                  <a:gd name="connsiteY2" fmla="*/ 31 h 10092"/>
                  <a:gd name="connsiteX3" fmla="*/ 8000 w 13298"/>
                  <a:gd name="connsiteY3" fmla="*/ 10092 h 10092"/>
                  <a:gd name="connsiteX4" fmla="*/ 0 w 13298"/>
                  <a:gd name="connsiteY4" fmla="*/ 10092 h 10092"/>
                  <a:gd name="connsiteX0" fmla="*/ 0 w 13298"/>
                  <a:gd name="connsiteY0" fmla="*/ 10092 h 10092"/>
                  <a:gd name="connsiteX1" fmla="*/ 8193 w 13298"/>
                  <a:gd name="connsiteY1" fmla="*/ 0 h 10092"/>
                  <a:gd name="connsiteX2" fmla="*/ 13298 w 13298"/>
                  <a:gd name="connsiteY2" fmla="*/ 31 h 10092"/>
                  <a:gd name="connsiteX3" fmla="*/ 8538 w 13298"/>
                  <a:gd name="connsiteY3" fmla="*/ 10031 h 10092"/>
                  <a:gd name="connsiteX4" fmla="*/ 0 w 13298"/>
                  <a:gd name="connsiteY4" fmla="*/ 10092 h 10092"/>
                  <a:gd name="connsiteX0" fmla="*/ 0 w 13298"/>
                  <a:gd name="connsiteY0" fmla="*/ 10092 h 10092"/>
                  <a:gd name="connsiteX1" fmla="*/ 8193 w 13298"/>
                  <a:gd name="connsiteY1" fmla="*/ 0 h 10092"/>
                  <a:gd name="connsiteX2" fmla="*/ 13298 w 13298"/>
                  <a:gd name="connsiteY2" fmla="*/ 31 h 10092"/>
                  <a:gd name="connsiteX3" fmla="*/ 8538 w 13298"/>
                  <a:gd name="connsiteY3" fmla="*/ 10031 h 10092"/>
                  <a:gd name="connsiteX4" fmla="*/ 0 w 13298"/>
                  <a:gd name="connsiteY4" fmla="*/ 10092 h 10092"/>
                  <a:gd name="connsiteX0" fmla="*/ 0 w 13769"/>
                  <a:gd name="connsiteY0" fmla="*/ 10092 h 10092"/>
                  <a:gd name="connsiteX1" fmla="*/ 8193 w 13769"/>
                  <a:gd name="connsiteY1" fmla="*/ 0 h 10092"/>
                  <a:gd name="connsiteX2" fmla="*/ 13769 w 13769"/>
                  <a:gd name="connsiteY2" fmla="*/ 31 h 10092"/>
                  <a:gd name="connsiteX3" fmla="*/ 8538 w 13769"/>
                  <a:gd name="connsiteY3" fmla="*/ 10031 h 10092"/>
                  <a:gd name="connsiteX4" fmla="*/ 0 w 13769"/>
                  <a:gd name="connsiteY4" fmla="*/ 10092 h 10092"/>
                  <a:gd name="connsiteX0" fmla="*/ 0 w 12355"/>
                  <a:gd name="connsiteY0" fmla="*/ 10092 h 10092"/>
                  <a:gd name="connsiteX1" fmla="*/ 8193 w 12355"/>
                  <a:gd name="connsiteY1" fmla="*/ 0 h 10092"/>
                  <a:gd name="connsiteX2" fmla="*/ 12355 w 12355"/>
                  <a:gd name="connsiteY2" fmla="*/ 109 h 10092"/>
                  <a:gd name="connsiteX3" fmla="*/ 8538 w 12355"/>
                  <a:gd name="connsiteY3" fmla="*/ 10031 h 10092"/>
                  <a:gd name="connsiteX4" fmla="*/ 0 w 12355"/>
                  <a:gd name="connsiteY4" fmla="*/ 10092 h 1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55" h="10092">
                    <a:moveTo>
                      <a:pt x="0" y="10092"/>
                    </a:moveTo>
                    <a:lnTo>
                      <a:pt x="8193" y="0"/>
                    </a:lnTo>
                    <a:lnTo>
                      <a:pt x="12355" y="109"/>
                    </a:lnTo>
                    <a:cubicBezTo>
                      <a:pt x="10768" y="3442"/>
                      <a:pt x="9519" y="5996"/>
                      <a:pt x="8538" y="10031"/>
                    </a:cubicBezTo>
                    <a:lnTo>
                      <a:pt x="0" y="10092"/>
                    </a:lnTo>
                    <a:close/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/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 flipV="1">
                <a:off x="6635100" y="2558795"/>
                <a:ext cx="783154" cy="55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114"/>
              <p:cNvSpPr txBox="1"/>
              <p:nvPr/>
            </p:nvSpPr>
            <p:spPr>
              <a:xfrm>
                <a:off x="6814891" y="2471580"/>
                <a:ext cx="482961" cy="2746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noAutofit/>
              </a:bodyPr>
              <a:lstStyle>
                <a:defPPr>
                  <a:defRPr lang="en-GB"/>
                </a:defPPr>
                <a:lvl1pPr>
                  <a:spcAft>
                    <a:spcPts val="0"/>
                  </a:spcAft>
                  <a:defRPr sz="11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defRPr>
                </a:lvl1pPr>
              </a:lstStyle>
              <a:p>
                <a:r>
                  <a:rPr lang="en-GB"/>
                  <a:t>HET</a:t>
                </a: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5805318" y="3675930"/>
                <a:ext cx="192504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130"/>
              <p:cNvSpPr txBox="1"/>
              <p:nvPr/>
            </p:nvSpPr>
            <p:spPr>
              <a:xfrm>
                <a:off x="6514308" y="3523349"/>
                <a:ext cx="660238" cy="2482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noAutofit/>
              </a:bodyPr>
              <a:lstStyle>
                <a:defPPr>
                  <a:defRPr lang="en-GB"/>
                </a:defPPr>
                <a:lvl1pPr>
                  <a:spcAft>
                    <a:spcPts val="0"/>
                  </a:spcAft>
                  <a:defRPr sz="11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defRPr>
                </a:lvl1pPr>
              </a:lstStyle>
              <a:p>
                <a:r>
                  <a:rPr lang="en-GB" dirty="0"/>
                  <a:t>NGRM</a:t>
                </a:r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>
                <a:off x="4518672" y="4793065"/>
                <a:ext cx="1796734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133"/>
              <p:cNvSpPr txBox="1"/>
              <p:nvPr/>
            </p:nvSpPr>
            <p:spPr>
              <a:xfrm>
                <a:off x="5089331" y="4640575"/>
                <a:ext cx="633155" cy="2689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noAutofit/>
              </a:bodyPr>
              <a:lstStyle>
                <a:defPPr>
                  <a:defRPr lang="en-GB"/>
                </a:defPPr>
                <a:lvl1pPr>
                  <a:spcAft>
                    <a:spcPts val="0"/>
                  </a:spcAft>
                  <a:defRPr sz="11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defRPr>
                </a:lvl1pPr>
              </a:lstStyle>
              <a:p>
                <a:r>
                  <a:rPr lang="en-GB" dirty="0"/>
                  <a:t>NGRM</a:t>
                </a:r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>
                <a:off x="6644611" y="3924182"/>
                <a:ext cx="746366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4346753" y="4087511"/>
                <a:ext cx="2007417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4039921" y="5041317"/>
                <a:ext cx="1088929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flipV="1">
                <a:off x="5240364" y="5041317"/>
                <a:ext cx="1011221" cy="55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5669147" y="3924182"/>
                <a:ext cx="959373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145"/>
              <p:cNvSpPr txBox="1"/>
              <p:nvPr/>
            </p:nvSpPr>
            <p:spPr>
              <a:xfrm>
                <a:off x="5928360" y="3756347"/>
                <a:ext cx="434913" cy="263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noAutofit/>
              </a:bodyPr>
              <a:lstStyle>
                <a:defPPr>
                  <a:defRPr lang="en-GB"/>
                </a:defPPr>
                <a:lvl1pPr>
                  <a:spcAft>
                    <a:spcPts val="0"/>
                  </a:spcAft>
                  <a:defRPr sz="11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defRPr>
                </a:lvl1pPr>
              </a:lstStyle>
              <a:p>
                <a:r>
                  <a:rPr lang="en-GB" dirty="0"/>
                  <a:t>LET</a:t>
                </a:r>
              </a:p>
            </p:txBody>
          </p:sp>
          <p:sp>
            <p:nvSpPr>
              <p:cNvPr id="71" name="TextBox 146"/>
              <p:cNvSpPr txBox="1"/>
              <p:nvPr/>
            </p:nvSpPr>
            <p:spPr>
              <a:xfrm>
                <a:off x="5516834" y="4895899"/>
                <a:ext cx="506791" cy="3412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noAutofit/>
              </a:bodyPr>
              <a:lstStyle>
                <a:defPPr>
                  <a:defRPr lang="en-GB"/>
                </a:defPPr>
                <a:lvl1pPr>
                  <a:spcAft>
                    <a:spcPts val="0"/>
                  </a:spcAft>
                  <a:defRPr sz="11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defRPr>
                </a:lvl1pPr>
              </a:lstStyle>
              <a:p>
                <a:r>
                  <a:rPr lang="en-GB" dirty="0"/>
                  <a:t>HET</a:t>
                </a:r>
              </a:p>
            </p:txBody>
          </p:sp>
          <p:sp>
            <p:nvSpPr>
              <p:cNvPr id="72" name="TextBox 147"/>
              <p:cNvSpPr txBox="1"/>
              <p:nvPr/>
            </p:nvSpPr>
            <p:spPr>
              <a:xfrm>
                <a:off x="6772035" y="3798715"/>
                <a:ext cx="525818" cy="3623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1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HET</a:t>
                </a:r>
                <a:endParaRPr lang="en-GB" sz="1100" dirty="0">
                  <a:effectLst/>
                  <a:latin typeface="Times New Roman"/>
                  <a:ea typeface="Times New Roman"/>
                  <a:cs typeface="Arial"/>
                </a:endParaRPr>
              </a:p>
            </p:txBody>
          </p:sp>
          <p:sp>
            <p:nvSpPr>
              <p:cNvPr id="73" name="TextBox 50"/>
              <p:cNvSpPr txBox="1"/>
              <p:nvPr/>
            </p:nvSpPr>
            <p:spPr>
              <a:xfrm>
                <a:off x="4304781" y="4876567"/>
                <a:ext cx="530300" cy="2888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noAutofit/>
              </a:bodyPr>
              <a:lstStyle>
                <a:defPPr>
                  <a:defRPr lang="en-GB"/>
                </a:defPPr>
                <a:lvl1pPr>
                  <a:spcAft>
                    <a:spcPts val="0"/>
                  </a:spcAft>
                  <a:defRPr sz="11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defRPr>
                </a:lvl1pPr>
              </a:lstStyle>
              <a:p>
                <a:r>
                  <a:rPr lang="en-GB" dirty="0"/>
                  <a:t>SEPT</a:t>
                </a:r>
              </a:p>
            </p:txBody>
          </p:sp>
          <p:sp>
            <p:nvSpPr>
              <p:cNvPr id="74" name="TextBox 148"/>
              <p:cNvSpPr txBox="1"/>
              <p:nvPr/>
            </p:nvSpPr>
            <p:spPr>
              <a:xfrm>
                <a:off x="4819842" y="3958040"/>
                <a:ext cx="538141" cy="2484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noAutofit/>
              </a:bodyPr>
              <a:lstStyle>
                <a:defPPr>
                  <a:defRPr lang="en-GB"/>
                </a:defPPr>
                <a:lvl1pPr>
                  <a:spcAft>
                    <a:spcPts val="0"/>
                  </a:spcAft>
                  <a:defRPr sz="11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defRPr>
                </a:lvl1pPr>
              </a:lstStyle>
              <a:p>
                <a:r>
                  <a:rPr lang="en-GB" dirty="0"/>
                  <a:t>SEPT</a:t>
                </a:r>
              </a:p>
            </p:txBody>
          </p:sp>
          <p:cxnSp>
            <p:nvCxnSpPr>
              <p:cNvPr id="75" name="Straight Arrow Connector 74"/>
              <p:cNvCxnSpPr/>
              <p:nvPr/>
            </p:nvCxnSpPr>
            <p:spPr>
              <a:xfrm>
                <a:off x="5466977" y="4172435"/>
                <a:ext cx="2699491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150"/>
              <p:cNvSpPr txBox="1"/>
              <p:nvPr/>
            </p:nvSpPr>
            <p:spPr>
              <a:xfrm>
                <a:off x="6701617" y="4019899"/>
                <a:ext cx="603626" cy="2836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noAutofit/>
              </a:bodyPr>
              <a:lstStyle>
                <a:defPPr>
                  <a:defRPr lang="en-GB"/>
                </a:defPPr>
                <a:lvl1pPr>
                  <a:spcAft>
                    <a:spcPts val="0"/>
                  </a:spcAft>
                  <a:defRPr sz="11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defRPr>
                </a:lvl1pPr>
              </a:lstStyle>
              <a:p>
                <a:r>
                  <a:rPr lang="en-GB" dirty="0"/>
                  <a:t>SGPS</a:t>
                </a:r>
              </a:p>
            </p:txBody>
          </p:sp>
        </p:grpSp>
      </p:grpSp>
      <p:sp>
        <p:nvSpPr>
          <p:cNvPr id="136" name="Freeform 135"/>
          <p:cNvSpPr/>
          <p:nvPr/>
        </p:nvSpPr>
        <p:spPr>
          <a:xfrm>
            <a:off x="4640933" y="899484"/>
            <a:ext cx="3850793" cy="2169286"/>
          </a:xfrm>
          <a:custGeom>
            <a:avLst/>
            <a:gdLst>
              <a:gd name="connsiteX0" fmla="*/ 25879 w 1708030"/>
              <a:gd name="connsiteY0" fmla="*/ 0 h 2113472"/>
              <a:gd name="connsiteX1" fmla="*/ 1069675 w 1708030"/>
              <a:gd name="connsiteY1" fmla="*/ 0 h 2113472"/>
              <a:gd name="connsiteX2" fmla="*/ 1061049 w 1708030"/>
              <a:gd name="connsiteY2" fmla="*/ 1216325 h 2113472"/>
              <a:gd name="connsiteX3" fmla="*/ 1708030 w 1708030"/>
              <a:gd name="connsiteY3" fmla="*/ 1216325 h 2113472"/>
              <a:gd name="connsiteX4" fmla="*/ 1690777 w 1708030"/>
              <a:gd name="connsiteY4" fmla="*/ 2113472 h 2113472"/>
              <a:gd name="connsiteX5" fmla="*/ 0 w 1708030"/>
              <a:gd name="connsiteY5" fmla="*/ 2113472 h 2113472"/>
              <a:gd name="connsiteX6" fmla="*/ 25879 w 1708030"/>
              <a:gd name="connsiteY6" fmla="*/ 0 h 2113472"/>
              <a:gd name="connsiteX0" fmla="*/ 25879 w 1708030"/>
              <a:gd name="connsiteY0" fmla="*/ 0 h 2113472"/>
              <a:gd name="connsiteX1" fmla="*/ 1069675 w 1708030"/>
              <a:gd name="connsiteY1" fmla="*/ 0 h 2113472"/>
              <a:gd name="connsiteX2" fmla="*/ 1061049 w 1708030"/>
              <a:gd name="connsiteY2" fmla="*/ 1216325 h 2113472"/>
              <a:gd name="connsiteX3" fmla="*/ 1708030 w 1708030"/>
              <a:gd name="connsiteY3" fmla="*/ 1216325 h 2113472"/>
              <a:gd name="connsiteX4" fmla="*/ 1704560 w 1708030"/>
              <a:gd name="connsiteY4" fmla="*/ 1353812 h 2113472"/>
              <a:gd name="connsiteX5" fmla="*/ 1690777 w 1708030"/>
              <a:gd name="connsiteY5" fmla="*/ 2113472 h 2113472"/>
              <a:gd name="connsiteX6" fmla="*/ 0 w 1708030"/>
              <a:gd name="connsiteY6" fmla="*/ 2113472 h 2113472"/>
              <a:gd name="connsiteX7" fmla="*/ 25879 w 1708030"/>
              <a:gd name="connsiteY7" fmla="*/ 0 h 2113472"/>
              <a:gd name="connsiteX0" fmla="*/ 25879 w 1708030"/>
              <a:gd name="connsiteY0" fmla="*/ 0 h 2113472"/>
              <a:gd name="connsiteX1" fmla="*/ 1069675 w 1708030"/>
              <a:gd name="connsiteY1" fmla="*/ 0 h 2113472"/>
              <a:gd name="connsiteX2" fmla="*/ 1061049 w 1708030"/>
              <a:gd name="connsiteY2" fmla="*/ 1216325 h 2113472"/>
              <a:gd name="connsiteX3" fmla="*/ 1708030 w 1708030"/>
              <a:gd name="connsiteY3" fmla="*/ 1216325 h 2113472"/>
              <a:gd name="connsiteX4" fmla="*/ 1704560 w 1708030"/>
              <a:gd name="connsiteY4" fmla="*/ 1353812 h 2113472"/>
              <a:gd name="connsiteX5" fmla="*/ 1696609 w 1708030"/>
              <a:gd name="connsiteY5" fmla="*/ 1427294 h 2113472"/>
              <a:gd name="connsiteX6" fmla="*/ 1690777 w 1708030"/>
              <a:gd name="connsiteY6" fmla="*/ 2113472 h 2113472"/>
              <a:gd name="connsiteX7" fmla="*/ 0 w 1708030"/>
              <a:gd name="connsiteY7" fmla="*/ 2113472 h 2113472"/>
              <a:gd name="connsiteX8" fmla="*/ 25879 w 1708030"/>
              <a:gd name="connsiteY8" fmla="*/ 0 h 2113472"/>
              <a:gd name="connsiteX0" fmla="*/ 25879 w 3008574"/>
              <a:gd name="connsiteY0" fmla="*/ 0 h 2113472"/>
              <a:gd name="connsiteX1" fmla="*/ 1069675 w 3008574"/>
              <a:gd name="connsiteY1" fmla="*/ 0 h 2113472"/>
              <a:gd name="connsiteX2" fmla="*/ 1061049 w 3008574"/>
              <a:gd name="connsiteY2" fmla="*/ 1216325 h 2113472"/>
              <a:gd name="connsiteX3" fmla="*/ 1708030 w 3008574"/>
              <a:gd name="connsiteY3" fmla="*/ 1216325 h 2113472"/>
              <a:gd name="connsiteX4" fmla="*/ 1704560 w 3008574"/>
              <a:gd name="connsiteY4" fmla="*/ 1353812 h 2113472"/>
              <a:gd name="connsiteX5" fmla="*/ 3008574 w 3008574"/>
              <a:gd name="connsiteY5" fmla="*/ 1361976 h 2113472"/>
              <a:gd name="connsiteX6" fmla="*/ 1690777 w 3008574"/>
              <a:gd name="connsiteY6" fmla="*/ 2113472 h 2113472"/>
              <a:gd name="connsiteX7" fmla="*/ 0 w 3008574"/>
              <a:gd name="connsiteY7" fmla="*/ 2113472 h 2113472"/>
              <a:gd name="connsiteX8" fmla="*/ 25879 w 3008574"/>
              <a:gd name="connsiteY8" fmla="*/ 0 h 2113472"/>
              <a:gd name="connsiteX0" fmla="*/ 25879 w 3008574"/>
              <a:gd name="connsiteY0" fmla="*/ 0 h 2113472"/>
              <a:gd name="connsiteX1" fmla="*/ 1069675 w 3008574"/>
              <a:gd name="connsiteY1" fmla="*/ 0 h 2113472"/>
              <a:gd name="connsiteX2" fmla="*/ 1061049 w 3008574"/>
              <a:gd name="connsiteY2" fmla="*/ 1216325 h 2113472"/>
              <a:gd name="connsiteX3" fmla="*/ 1708030 w 3008574"/>
              <a:gd name="connsiteY3" fmla="*/ 1216325 h 2113472"/>
              <a:gd name="connsiteX4" fmla="*/ 1704560 w 3008574"/>
              <a:gd name="connsiteY4" fmla="*/ 1353812 h 2113472"/>
              <a:gd name="connsiteX5" fmla="*/ 3008574 w 3008574"/>
              <a:gd name="connsiteY5" fmla="*/ 1361976 h 2113472"/>
              <a:gd name="connsiteX6" fmla="*/ 2658717 w 3008574"/>
              <a:gd name="connsiteY6" fmla="*/ 1549766 h 2113472"/>
              <a:gd name="connsiteX7" fmla="*/ 1690777 w 3008574"/>
              <a:gd name="connsiteY7" fmla="*/ 2113472 h 2113472"/>
              <a:gd name="connsiteX8" fmla="*/ 0 w 3008574"/>
              <a:gd name="connsiteY8" fmla="*/ 2113472 h 2113472"/>
              <a:gd name="connsiteX9" fmla="*/ 25879 w 3008574"/>
              <a:gd name="connsiteY9" fmla="*/ 0 h 2113472"/>
              <a:gd name="connsiteX0" fmla="*/ 25879 w 3008574"/>
              <a:gd name="connsiteY0" fmla="*/ 0 h 2113472"/>
              <a:gd name="connsiteX1" fmla="*/ 1069675 w 3008574"/>
              <a:gd name="connsiteY1" fmla="*/ 0 h 2113472"/>
              <a:gd name="connsiteX2" fmla="*/ 1061049 w 3008574"/>
              <a:gd name="connsiteY2" fmla="*/ 1216325 h 2113472"/>
              <a:gd name="connsiteX3" fmla="*/ 1708030 w 3008574"/>
              <a:gd name="connsiteY3" fmla="*/ 1216325 h 2113472"/>
              <a:gd name="connsiteX4" fmla="*/ 1704560 w 3008574"/>
              <a:gd name="connsiteY4" fmla="*/ 1353812 h 2113472"/>
              <a:gd name="connsiteX5" fmla="*/ 3008574 w 3008574"/>
              <a:gd name="connsiteY5" fmla="*/ 1361976 h 2113472"/>
              <a:gd name="connsiteX6" fmla="*/ 1696692 w 3008574"/>
              <a:gd name="connsiteY6" fmla="*/ 1667134 h 2113472"/>
              <a:gd name="connsiteX7" fmla="*/ 1690777 w 3008574"/>
              <a:gd name="connsiteY7" fmla="*/ 2113472 h 2113472"/>
              <a:gd name="connsiteX8" fmla="*/ 0 w 3008574"/>
              <a:gd name="connsiteY8" fmla="*/ 2113472 h 2113472"/>
              <a:gd name="connsiteX9" fmla="*/ 25879 w 3008574"/>
              <a:gd name="connsiteY9" fmla="*/ 0 h 2113472"/>
              <a:gd name="connsiteX0" fmla="*/ 25879 w 2951424"/>
              <a:gd name="connsiteY0" fmla="*/ 0 h 2113472"/>
              <a:gd name="connsiteX1" fmla="*/ 1069675 w 2951424"/>
              <a:gd name="connsiteY1" fmla="*/ 0 h 2113472"/>
              <a:gd name="connsiteX2" fmla="*/ 1061049 w 2951424"/>
              <a:gd name="connsiteY2" fmla="*/ 1216325 h 2113472"/>
              <a:gd name="connsiteX3" fmla="*/ 1708030 w 2951424"/>
              <a:gd name="connsiteY3" fmla="*/ 1216325 h 2113472"/>
              <a:gd name="connsiteX4" fmla="*/ 1704560 w 2951424"/>
              <a:gd name="connsiteY4" fmla="*/ 1353812 h 2113472"/>
              <a:gd name="connsiteX5" fmla="*/ 2951424 w 2951424"/>
              <a:gd name="connsiteY5" fmla="*/ 1674959 h 2113472"/>
              <a:gd name="connsiteX6" fmla="*/ 1696692 w 2951424"/>
              <a:gd name="connsiteY6" fmla="*/ 1667134 h 2113472"/>
              <a:gd name="connsiteX7" fmla="*/ 1690777 w 2951424"/>
              <a:gd name="connsiteY7" fmla="*/ 2113472 h 2113472"/>
              <a:gd name="connsiteX8" fmla="*/ 0 w 2951424"/>
              <a:gd name="connsiteY8" fmla="*/ 2113472 h 2113472"/>
              <a:gd name="connsiteX9" fmla="*/ 25879 w 2951424"/>
              <a:gd name="connsiteY9" fmla="*/ 0 h 2113472"/>
              <a:gd name="connsiteX0" fmla="*/ 25879 w 2951424"/>
              <a:gd name="connsiteY0" fmla="*/ 0 h 2113472"/>
              <a:gd name="connsiteX1" fmla="*/ 1069675 w 2951424"/>
              <a:gd name="connsiteY1" fmla="*/ 0 h 2113472"/>
              <a:gd name="connsiteX2" fmla="*/ 1061049 w 2951424"/>
              <a:gd name="connsiteY2" fmla="*/ 1216325 h 2113472"/>
              <a:gd name="connsiteX3" fmla="*/ 1708030 w 2951424"/>
              <a:gd name="connsiteY3" fmla="*/ 1216325 h 2113472"/>
              <a:gd name="connsiteX4" fmla="*/ 2947572 w 2951424"/>
              <a:gd name="connsiteY4" fmla="*/ 1363593 h 2113472"/>
              <a:gd name="connsiteX5" fmla="*/ 2951424 w 2951424"/>
              <a:gd name="connsiteY5" fmla="*/ 1674959 h 2113472"/>
              <a:gd name="connsiteX6" fmla="*/ 1696692 w 2951424"/>
              <a:gd name="connsiteY6" fmla="*/ 1667134 h 2113472"/>
              <a:gd name="connsiteX7" fmla="*/ 1690777 w 2951424"/>
              <a:gd name="connsiteY7" fmla="*/ 2113472 h 2113472"/>
              <a:gd name="connsiteX8" fmla="*/ 0 w 2951424"/>
              <a:gd name="connsiteY8" fmla="*/ 2113472 h 2113472"/>
              <a:gd name="connsiteX9" fmla="*/ 25879 w 2951424"/>
              <a:gd name="connsiteY9" fmla="*/ 0 h 2113472"/>
              <a:gd name="connsiteX0" fmla="*/ 25879 w 2951424"/>
              <a:gd name="connsiteY0" fmla="*/ 0 h 2113472"/>
              <a:gd name="connsiteX1" fmla="*/ 1069675 w 2951424"/>
              <a:gd name="connsiteY1" fmla="*/ 0 h 2113472"/>
              <a:gd name="connsiteX2" fmla="*/ 1065811 w 2951424"/>
              <a:gd name="connsiteY2" fmla="*/ 1363036 h 2113472"/>
              <a:gd name="connsiteX3" fmla="*/ 1708030 w 2951424"/>
              <a:gd name="connsiteY3" fmla="*/ 1216325 h 2113472"/>
              <a:gd name="connsiteX4" fmla="*/ 2947572 w 2951424"/>
              <a:gd name="connsiteY4" fmla="*/ 1363593 h 2113472"/>
              <a:gd name="connsiteX5" fmla="*/ 2951424 w 2951424"/>
              <a:gd name="connsiteY5" fmla="*/ 1674959 h 2113472"/>
              <a:gd name="connsiteX6" fmla="*/ 1696692 w 2951424"/>
              <a:gd name="connsiteY6" fmla="*/ 1667134 h 2113472"/>
              <a:gd name="connsiteX7" fmla="*/ 1690777 w 2951424"/>
              <a:gd name="connsiteY7" fmla="*/ 2113472 h 2113472"/>
              <a:gd name="connsiteX8" fmla="*/ 0 w 2951424"/>
              <a:gd name="connsiteY8" fmla="*/ 2113472 h 2113472"/>
              <a:gd name="connsiteX9" fmla="*/ 25879 w 2951424"/>
              <a:gd name="connsiteY9" fmla="*/ 0 h 2113472"/>
              <a:gd name="connsiteX0" fmla="*/ 25879 w 2951424"/>
              <a:gd name="connsiteY0" fmla="*/ 0 h 2113472"/>
              <a:gd name="connsiteX1" fmla="*/ 1069675 w 2951424"/>
              <a:gd name="connsiteY1" fmla="*/ 0 h 2113472"/>
              <a:gd name="connsiteX2" fmla="*/ 1065811 w 2951424"/>
              <a:gd name="connsiteY2" fmla="*/ 1363036 h 2113472"/>
              <a:gd name="connsiteX3" fmla="*/ 2947572 w 2951424"/>
              <a:gd name="connsiteY3" fmla="*/ 1363593 h 2113472"/>
              <a:gd name="connsiteX4" fmla="*/ 2951424 w 2951424"/>
              <a:gd name="connsiteY4" fmla="*/ 1674959 h 2113472"/>
              <a:gd name="connsiteX5" fmla="*/ 1696692 w 2951424"/>
              <a:gd name="connsiteY5" fmla="*/ 1667134 h 2113472"/>
              <a:gd name="connsiteX6" fmla="*/ 1690777 w 2951424"/>
              <a:gd name="connsiteY6" fmla="*/ 2113472 h 2113472"/>
              <a:gd name="connsiteX7" fmla="*/ 0 w 2951424"/>
              <a:gd name="connsiteY7" fmla="*/ 2113472 h 2113472"/>
              <a:gd name="connsiteX8" fmla="*/ 25879 w 2951424"/>
              <a:gd name="connsiteY8" fmla="*/ 0 h 2113472"/>
              <a:gd name="connsiteX0" fmla="*/ 25879 w 2951424"/>
              <a:gd name="connsiteY0" fmla="*/ 0 h 2113472"/>
              <a:gd name="connsiteX1" fmla="*/ 1069675 w 2951424"/>
              <a:gd name="connsiteY1" fmla="*/ 0 h 2113472"/>
              <a:gd name="connsiteX2" fmla="*/ 1065811 w 2951424"/>
              <a:gd name="connsiteY2" fmla="*/ 1363036 h 2113472"/>
              <a:gd name="connsiteX3" fmla="*/ 2947572 w 2951424"/>
              <a:gd name="connsiteY3" fmla="*/ 1363593 h 2113472"/>
              <a:gd name="connsiteX4" fmla="*/ 2951424 w 2951424"/>
              <a:gd name="connsiteY4" fmla="*/ 1674959 h 2113472"/>
              <a:gd name="connsiteX5" fmla="*/ 1235516 w 2951424"/>
              <a:gd name="connsiteY5" fmla="*/ 1675299 h 2113472"/>
              <a:gd name="connsiteX6" fmla="*/ 1690777 w 2951424"/>
              <a:gd name="connsiteY6" fmla="*/ 2113472 h 2113472"/>
              <a:gd name="connsiteX7" fmla="*/ 0 w 2951424"/>
              <a:gd name="connsiteY7" fmla="*/ 2113472 h 2113472"/>
              <a:gd name="connsiteX8" fmla="*/ 25879 w 2951424"/>
              <a:gd name="connsiteY8" fmla="*/ 0 h 2113472"/>
              <a:gd name="connsiteX0" fmla="*/ 25879 w 2951424"/>
              <a:gd name="connsiteY0" fmla="*/ 0 h 2113472"/>
              <a:gd name="connsiteX1" fmla="*/ 1069675 w 2951424"/>
              <a:gd name="connsiteY1" fmla="*/ 0 h 2113472"/>
              <a:gd name="connsiteX2" fmla="*/ 1065811 w 2951424"/>
              <a:gd name="connsiteY2" fmla="*/ 1363036 h 2113472"/>
              <a:gd name="connsiteX3" fmla="*/ 2947572 w 2951424"/>
              <a:gd name="connsiteY3" fmla="*/ 1363593 h 2113472"/>
              <a:gd name="connsiteX4" fmla="*/ 2951424 w 2951424"/>
              <a:gd name="connsiteY4" fmla="*/ 1674959 h 2113472"/>
              <a:gd name="connsiteX5" fmla="*/ 1235516 w 2951424"/>
              <a:gd name="connsiteY5" fmla="*/ 1675299 h 2113472"/>
              <a:gd name="connsiteX6" fmla="*/ 1229601 w 2951424"/>
              <a:gd name="connsiteY6" fmla="*/ 2113472 h 2113472"/>
              <a:gd name="connsiteX7" fmla="*/ 0 w 2951424"/>
              <a:gd name="connsiteY7" fmla="*/ 2113472 h 2113472"/>
              <a:gd name="connsiteX8" fmla="*/ 25879 w 2951424"/>
              <a:gd name="connsiteY8" fmla="*/ 0 h 2113472"/>
              <a:gd name="connsiteX0" fmla="*/ 25879 w 2951424"/>
              <a:gd name="connsiteY0" fmla="*/ 0 h 2113472"/>
              <a:gd name="connsiteX1" fmla="*/ 1069675 w 2951424"/>
              <a:gd name="connsiteY1" fmla="*/ 0 h 2113472"/>
              <a:gd name="connsiteX2" fmla="*/ 1075354 w 2951424"/>
              <a:gd name="connsiteY2" fmla="*/ 1235768 h 2113472"/>
              <a:gd name="connsiteX3" fmla="*/ 2947572 w 2951424"/>
              <a:gd name="connsiteY3" fmla="*/ 1363593 h 2113472"/>
              <a:gd name="connsiteX4" fmla="*/ 2951424 w 2951424"/>
              <a:gd name="connsiteY4" fmla="*/ 1674959 h 2113472"/>
              <a:gd name="connsiteX5" fmla="*/ 1235516 w 2951424"/>
              <a:gd name="connsiteY5" fmla="*/ 1675299 h 2113472"/>
              <a:gd name="connsiteX6" fmla="*/ 1229601 w 2951424"/>
              <a:gd name="connsiteY6" fmla="*/ 2113472 h 2113472"/>
              <a:gd name="connsiteX7" fmla="*/ 0 w 2951424"/>
              <a:gd name="connsiteY7" fmla="*/ 2113472 h 2113472"/>
              <a:gd name="connsiteX8" fmla="*/ 25879 w 2951424"/>
              <a:gd name="connsiteY8" fmla="*/ 0 h 2113472"/>
              <a:gd name="connsiteX0" fmla="*/ 25879 w 2951424"/>
              <a:gd name="connsiteY0" fmla="*/ 0 h 2113472"/>
              <a:gd name="connsiteX1" fmla="*/ 1069675 w 2951424"/>
              <a:gd name="connsiteY1" fmla="*/ 0 h 2113472"/>
              <a:gd name="connsiteX2" fmla="*/ 1075354 w 2951424"/>
              <a:gd name="connsiteY2" fmla="*/ 1235768 h 2113472"/>
              <a:gd name="connsiteX3" fmla="*/ 2947572 w 2951424"/>
              <a:gd name="connsiteY3" fmla="*/ 1224205 h 2113472"/>
              <a:gd name="connsiteX4" fmla="*/ 2951424 w 2951424"/>
              <a:gd name="connsiteY4" fmla="*/ 1674959 h 2113472"/>
              <a:gd name="connsiteX5" fmla="*/ 1235516 w 2951424"/>
              <a:gd name="connsiteY5" fmla="*/ 1675299 h 2113472"/>
              <a:gd name="connsiteX6" fmla="*/ 1229601 w 2951424"/>
              <a:gd name="connsiteY6" fmla="*/ 2113472 h 2113472"/>
              <a:gd name="connsiteX7" fmla="*/ 0 w 2951424"/>
              <a:gd name="connsiteY7" fmla="*/ 2113472 h 2113472"/>
              <a:gd name="connsiteX8" fmla="*/ 25879 w 2951424"/>
              <a:gd name="connsiteY8" fmla="*/ 0 h 2113472"/>
              <a:gd name="connsiteX0" fmla="*/ 25879 w 2947572"/>
              <a:gd name="connsiteY0" fmla="*/ 0 h 2113472"/>
              <a:gd name="connsiteX1" fmla="*/ 1069675 w 2947572"/>
              <a:gd name="connsiteY1" fmla="*/ 0 h 2113472"/>
              <a:gd name="connsiteX2" fmla="*/ 1075354 w 2947572"/>
              <a:gd name="connsiteY2" fmla="*/ 1235768 h 2113472"/>
              <a:gd name="connsiteX3" fmla="*/ 2947572 w 2947572"/>
              <a:gd name="connsiteY3" fmla="*/ 1224205 h 2113472"/>
              <a:gd name="connsiteX4" fmla="*/ 2918020 w 2947572"/>
              <a:gd name="connsiteY4" fmla="*/ 1481028 h 2113472"/>
              <a:gd name="connsiteX5" fmla="*/ 1235516 w 2947572"/>
              <a:gd name="connsiteY5" fmla="*/ 1675299 h 2113472"/>
              <a:gd name="connsiteX6" fmla="*/ 1229601 w 2947572"/>
              <a:gd name="connsiteY6" fmla="*/ 2113472 h 2113472"/>
              <a:gd name="connsiteX7" fmla="*/ 0 w 2947572"/>
              <a:gd name="connsiteY7" fmla="*/ 2113472 h 2113472"/>
              <a:gd name="connsiteX8" fmla="*/ 25879 w 2947572"/>
              <a:gd name="connsiteY8" fmla="*/ 0 h 2113472"/>
              <a:gd name="connsiteX0" fmla="*/ 25879 w 2947572"/>
              <a:gd name="connsiteY0" fmla="*/ 0 h 2113472"/>
              <a:gd name="connsiteX1" fmla="*/ 1069675 w 2947572"/>
              <a:gd name="connsiteY1" fmla="*/ 0 h 2113472"/>
              <a:gd name="connsiteX2" fmla="*/ 1075354 w 2947572"/>
              <a:gd name="connsiteY2" fmla="*/ 1235768 h 2113472"/>
              <a:gd name="connsiteX3" fmla="*/ 2947572 w 2947572"/>
              <a:gd name="connsiteY3" fmla="*/ 1224205 h 2113472"/>
              <a:gd name="connsiteX4" fmla="*/ 2918020 w 2947572"/>
              <a:gd name="connsiteY4" fmla="*/ 1481028 h 2113472"/>
              <a:gd name="connsiteX5" fmla="*/ 1235516 w 2947572"/>
              <a:gd name="connsiteY5" fmla="*/ 1445004 h 2113472"/>
              <a:gd name="connsiteX6" fmla="*/ 1229601 w 2947572"/>
              <a:gd name="connsiteY6" fmla="*/ 2113472 h 2113472"/>
              <a:gd name="connsiteX7" fmla="*/ 0 w 2947572"/>
              <a:gd name="connsiteY7" fmla="*/ 2113472 h 2113472"/>
              <a:gd name="connsiteX8" fmla="*/ 25879 w 2947572"/>
              <a:gd name="connsiteY8" fmla="*/ 0 h 2113472"/>
              <a:gd name="connsiteX0" fmla="*/ 25879 w 2960969"/>
              <a:gd name="connsiteY0" fmla="*/ 0 h 2113472"/>
              <a:gd name="connsiteX1" fmla="*/ 1069675 w 2960969"/>
              <a:gd name="connsiteY1" fmla="*/ 0 h 2113472"/>
              <a:gd name="connsiteX2" fmla="*/ 1075354 w 2960969"/>
              <a:gd name="connsiteY2" fmla="*/ 1235768 h 2113472"/>
              <a:gd name="connsiteX3" fmla="*/ 2947572 w 2960969"/>
              <a:gd name="connsiteY3" fmla="*/ 1224205 h 2113472"/>
              <a:gd name="connsiteX4" fmla="*/ 2960969 w 2960969"/>
              <a:gd name="connsiteY4" fmla="*/ 1444666 h 2113472"/>
              <a:gd name="connsiteX5" fmla="*/ 1235516 w 2960969"/>
              <a:gd name="connsiteY5" fmla="*/ 1445004 h 2113472"/>
              <a:gd name="connsiteX6" fmla="*/ 1229601 w 2960969"/>
              <a:gd name="connsiteY6" fmla="*/ 2113472 h 2113472"/>
              <a:gd name="connsiteX7" fmla="*/ 0 w 2960969"/>
              <a:gd name="connsiteY7" fmla="*/ 2113472 h 2113472"/>
              <a:gd name="connsiteX8" fmla="*/ 25879 w 2960969"/>
              <a:gd name="connsiteY8" fmla="*/ 0 h 2113472"/>
              <a:gd name="connsiteX0" fmla="*/ 25879 w 2951425"/>
              <a:gd name="connsiteY0" fmla="*/ 0 h 2113472"/>
              <a:gd name="connsiteX1" fmla="*/ 1069675 w 2951425"/>
              <a:gd name="connsiteY1" fmla="*/ 0 h 2113472"/>
              <a:gd name="connsiteX2" fmla="*/ 1075354 w 2951425"/>
              <a:gd name="connsiteY2" fmla="*/ 1235768 h 2113472"/>
              <a:gd name="connsiteX3" fmla="*/ 2947572 w 2951425"/>
              <a:gd name="connsiteY3" fmla="*/ 1224205 h 2113472"/>
              <a:gd name="connsiteX4" fmla="*/ 2951425 w 2951425"/>
              <a:gd name="connsiteY4" fmla="*/ 1450727 h 2113472"/>
              <a:gd name="connsiteX5" fmla="*/ 1235516 w 2951425"/>
              <a:gd name="connsiteY5" fmla="*/ 1445004 h 2113472"/>
              <a:gd name="connsiteX6" fmla="*/ 1229601 w 2951425"/>
              <a:gd name="connsiteY6" fmla="*/ 2113472 h 2113472"/>
              <a:gd name="connsiteX7" fmla="*/ 0 w 2951425"/>
              <a:gd name="connsiteY7" fmla="*/ 2113472 h 2113472"/>
              <a:gd name="connsiteX8" fmla="*/ 25879 w 2951425"/>
              <a:gd name="connsiteY8" fmla="*/ 0 h 2113472"/>
              <a:gd name="connsiteX0" fmla="*/ 0 w 2954179"/>
              <a:gd name="connsiteY0" fmla="*/ 0 h 2113472"/>
              <a:gd name="connsiteX1" fmla="*/ 1072429 w 2954179"/>
              <a:gd name="connsiteY1" fmla="*/ 0 h 2113472"/>
              <a:gd name="connsiteX2" fmla="*/ 1078108 w 2954179"/>
              <a:gd name="connsiteY2" fmla="*/ 1235768 h 2113472"/>
              <a:gd name="connsiteX3" fmla="*/ 2950326 w 2954179"/>
              <a:gd name="connsiteY3" fmla="*/ 1224205 h 2113472"/>
              <a:gd name="connsiteX4" fmla="*/ 2954179 w 2954179"/>
              <a:gd name="connsiteY4" fmla="*/ 1450727 h 2113472"/>
              <a:gd name="connsiteX5" fmla="*/ 1238270 w 2954179"/>
              <a:gd name="connsiteY5" fmla="*/ 1445004 h 2113472"/>
              <a:gd name="connsiteX6" fmla="*/ 1232355 w 2954179"/>
              <a:gd name="connsiteY6" fmla="*/ 2113472 h 2113472"/>
              <a:gd name="connsiteX7" fmla="*/ 2754 w 2954179"/>
              <a:gd name="connsiteY7" fmla="*/ 2113472 h 2113472"/>
              <a:gd name="connsiteX8" fmla="*/ 0 w 2954179"/>
              <a:gd name="connsiteY8" fmla="*/ 0 h 211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179" h="2113472">
                <a:moveTo>
                  <a:pt x="0" y="0"/>
                </a:moveTo>
                <a:lnTo>
                  <a:pt x="1072429" y="0"/>
                </a:lnTo>
                <a:cubicBezTo>
                  <a:pt x="1069554" y="405442"/>
                  <a:pt x="1080983" y="830326"/>
                  <a:pt x="1078108" y="1235768"/>
                </a:cubicBezTo>
                <a:lnTo>
                  <a:pt x="2950326" y="1224205"/>
                </a:lnTo>
                <a:cubicBezTo>
                  <a:pt x="2951610" y="1299712"/>
                  <a:pt x="2952895" y="1375220"/>
                  <a:pt x="2954179" y="1450727"/>
                </a:cubicBezTo>
                <a:lnTo>
                  <a:pt x="1238270" y="1445004"/>
                </a:lnTo>
                <a:cubicBezTo>
                  <a:pt x="1236298" y="1593783"/>
                  <a:pt x="1234327" y="1964693"/>
                  <a:pt x="1232355" y="2113472"/>
                </a:cubicBezTo>
                <a:lnTo>
                  <a:pt x="2754" y="21134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9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1369" y="621889"/>
            <a:ext cx="6445981" cy="4127702"/>
          </a:xfrm>
        </p:spPr>
        <p:txBody>
          <a:bodyPr>
            <a:no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</a:rPr>
              <a:t>Measurements objective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GB" sz="1200" dirty="0"/>
              <a:t>E</a:t>
            </a:r>
            <a:r>
              <a:rPr lang="en-GB" sz="1200" dirty="0" smtClean="0"/>
              <a:t>nergy distribution of medium to high-energy electrons and protons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GB" sz="1200" dirty="0" smtClean="0"/>
              <a:t>Determine the LET </a:t>
            </a:r>
            <a:r>
              <a:rPr lang="en-GB" sz="1200" dirty="0"/>
              <a:t>of heavy </a:t>
            </a:r>
            <a:r>
              <a:rPr lang="en-GB" sz="1200" dirty="0" smtClean="0"/>
              <a:t>ions</a:t>
            </a:r>
            <a:endParaRPr lang="en-GB" sz="1200" dirty="0"/>
          </a:p>
          <a:p>
            <a:pPr indent="0"/>
            <a:r>
              <a:rPr lang="en-GB" sz="1400" dirty="0" smtClean="0"/>
              <a:t>Covered by two instruments:</a:t>
            </a:r>
          </a:p>
          <a:p>
            <a:pPr indent="0"/>
            <a:r>
              <a:rPr lang="en-GB" sz="1400" dirty="0" smtClean="0"/>
              <a:t>Solar </a:t>
            </a:r>
            <a:r>
              <a:rPr lang="en-GB" sz="1400" dirty="0"/>
              <a:t>Electron Proton Telescope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GB" sz="1200" dirty="0"/>
              <a:t>Electron energies: 30-400 </a:t>
            </a:r>
            <a:r>
              <a:rPr lang="en-GB" sz="1200" dirty="0" err="1"/>
              <a:t>keV</a:t>
            </a:r>
            <a:endParaRPr lang="en-GB" sz="1200" dirty="0"/>
          </a:p>
          <a:p>
            <a:pPr marL="621450" lvl="1" indent="-171450">
              <a:buFont typeface="Wingdings" pitchFamily="2" charset="2"/>
              <a:buChar char="§"/>
            </a:pPr>
            <a:r>
              <a:rPr lang="en-GB" sz="1200" dirty="0"/>
              <a:t>Proton energies: 60 </a:t>
            </a:r>
            <a:r>
              <a:rPr lang="en-GB" sz="1200" dirty="0" err="1"/>
              <a:t>keV</a:t>
            </a:r>
            <a:r>
              <a:rPr lang="en-GB" sz="1200" dirty="0"/>
              <a:t> to 7 MeV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GB" sz="1200" dirty="0"/>
              <a:t>Two dual, double-ended magnet/foil </a:t>
            </a:r>
            <a:br>
              <a:rPr lang="en-GB" sz="1200" dirty="0"/>
            </a:br>
            <a:r>
              <a:rPr lang="en-GB" sz="1200" dirty="0"/>
              <a:t>solid state detector particle telescopes </a:t>
            </a:r>
            <a:br>
              <a:rPr lang="en-GB" sz="1200" dirty="0"/>
            </a:br>
            <a:r>
              <a:rPr lang="en-GB" sz="1200" dirty="0"/>
              <a:t>to allow particle separation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GB" sz="1200" dirty="0"/>
              <a:t>Dual FoV, 52 </a:t>
            </a:r>
            <a:r>
              <a:rPr lang="en-GB" sz="1200" dirty="0" err="1"/>
              <a:t>deg</a:t>
            </a:r>
            <a:r>
              <a:rPr lang="en-GB" sz="1200" dirty="0"/>
              <a:t> cone</a:t>
            </a:r>
          </a:p>
          <a:p>
            <a:r>
              <a:rPr lang="en-GB" sz="1400" b="1" dirty="0" smtClean="0">
                <a:solidFill>
                  <a:srgbClr val="0070C0"/>
                </a:solidFill>
              </a:rPr>
              <a:t>Radiation monitor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GB" sz="1200" dirty="0" smtClean="0"/>
              <a:t>Electrons: 100 </a:t>
            </a:r>
            <a:r>
              <a:rPr lang="en-GB" sz="1200" dirty="0" err="1" smtClean="0"/>
              <a:t>keV</a:t>
            </a:r>
            <a:r>
              <a:rPr lang="en-GB" sz="1200" dirty="0" smtClean="0"/>
              <a:t> to 7 MeV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GB" sz="1200" dirty="0" smtClean="0"/>
              <a:t>Protons: 2 </a:t>
            </a:r>
            <a:r>
              <a:rPr lang="en-GB" sz="1200" dirty="0"/>
              <a:t>MeV </a:t>
            </a:r>
            <a:r>
              <a:rPr lang="en-GB" sz="1200" dirty="0" smtClean="0"/>
              <a:t>to </a:t>
            </a:r>
            <a:r>
              <a:rPr lang="en-GB" sz="1200" dirty="0"/>
              <a:t>200 MeV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GB" sz="1200" dirty="0" smtClean="0"/>
              <a:t>Heavy </a:t>
            </a:r>
            <a:r>
              <a:rPr lang="en-GB" sz="1200" dirty="0"/>
              <a:t>Ions (Cosmic Rays and Solar Events Ions</a:t>
            </a:r>
            <a:r>
              <a:rPr lang="en-GB" sz="1200" dirty="0" smtClean="0"/>
              <a:t>)</a:t>
            </a:r>
          </a:p>
          <a:p>
            <a:pPr marL="171450" indent="-171450">
              <a:buFont typeface="Wingdings" pitchFamily="2" charset="2"/>
              <a:buChar char="§"/>
            </a:pPr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085" y="149150"/>
            <a:ext cx="7486221" cy="430887"/>
          </a:xfrm>
        </p:spPr>
        <p:txBody>
          <a:bodyPr/>
          <a:lstStyle/>
          <a:p>
            <a:r>
              <a:rPr lang="en-GB" b="1" dirty="0" smtClean="0"/>
              <a:t>(3+4) Energetic </a:t>
            </a:r>
            <a:r>
              <a:rPr lang="en-GB" b="1" dirty="0"/>
              <a:t>particle </a:t>
            </a:r>
            <a:r>
              <a:rPr lang="en-GB" b="1" dirty="0" smtClean="0"/>
              <a:t>instruments</a:t>
            </a:r>
            <a:endParaRPr lang="en-GB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9" t="6814" r="10209"/>
          <a:stretch/>
        </p:blipFill>
        <p:spPr bwMode="auto">
          <a:xfrm>
            <a:off x="5199263" y="3004525"/>
            <a:ext cx="2463501" cy="142452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606784" y="2671645"/>
            <a:ext cx="1090101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700" b="1" dirty="0"/>
              <a:t>Size: </a:t>
            </a:r>
            <a:br>
              <a:rPr lang="en-GB" sz="700" b="1" dirty="0"/>
            </a:br>
            <a:r>
              <a:rPr lang="en-GB" sz="700" b="1" dirty="0" smtClean="0"/>
              <a:t>~1 litre</a:t>
            </a:r>
            <a:endParaRPr lang="en-GB" sz="700" b="1" dirty="0"/>
          </a:p>
          <a:p>
            <a:endParaRPr lang="en-GB" sz="700" b="1" dirty="0"/>
          </a:p>
          <a:p>
            <a:r>
              <a:rPr lang="en-GB" sz="700" b="1" dirty="0"/>
              <a:t>Mass: </a:t>
            </a:r>
            <a:r>
              <a:rPr lang="en-GB" sz="700" b="1" dirty="0" smtClean="0"/>
              <a:t>1.4 </a:t>
            </a:r>
            <a:r>
              <a:rPr lang="en-GB" sz="700" b="1" dirty="0"/>
              <a:t>kg</a:t>
            </a:r>
          </a:p>
          <a:p>
            <a:endParaRPr lang="en-GB" sz="700" b="1" dirty="0"/>
          </a:p>
          <a:p>
            <a:r>
              <a:rPr lang="en-GB" sz="700" b="1" dirty="0"/>
              <a:t>Power: </a:t>
            </a:r>
            <a:r>
              <a:rPr lang="en-GB" sz="700" b="1" dirty="0" smtClean="0"/>
              <a:t>2.5 </a:t>
            </a:r>
            <a:r>
              <a:rPr lang="en-GB" sz="700" b="1" dirty="0"/>
              <a:t>W</a:t>
            </a:r>
          </a:p>
          <a:p>
            <a:endParaRPr lang="en-GB" sz="700" b="1" dirty="0"/>
          </a:p>
          <a:p>
            <a:r>
              <a:rPr lang="en-US" sz="700" b="1" dirty="0"/>
              <a:t>Telemetry: </a:t>
            </a:r>
          </a:p>
          <a:p>
            <a:r>
              <a:rPr lang="en-US" sz="700" b="1" dirty="0" smtClean="0"/>
              <a:t>15 (75) </a:t>
            </a:r>
            <a:r>
              <a:rPr lang="en-US" sz="700" b="1" dirty="0"/>
              <a:t>bps</a:t>
            </a:r>
          </a:p>
          <a:p>
            <a:endParaRPr lang="en-GB" sz="700" b="1" dirty="0"/>
          </a:p>
        </p:txBody>
      </p:sp>
      <p:pic>
        <p:nvPicPr>
          <p:cNvPr id="11" name="그림 33" descr="SST 사진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22" y="1237693"/>
            <a:ext cx="1963955" cy="10744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333896" y="2359275"/>
            <a:ext cx="21804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 smtClean="0"/>
              <a:t>KSEM PD, GEOKOMPSAT-2A</a:t>
            </a:r>
          </a:p>
          <a:p>
            <a:pPr algn="ctr"/>
            <a:r>
              <a:rPr lang="en-GB" sz="1100" i="1" dirty="0" smtClean="0"/>
              <a:t>MAVEN heritage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60396" y="825110"/>
            <a:ext cx="1020624" cy="14927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700" b="1" dirty="0"/>
              <a:t>Size: </a:t>
            </a:r>
            <a:br>
              <a:rPr lang="en-GB" sz="700" b="1" dirty="0"/>
            </a:br>
            <a:r>
              <a:rPr lang="en-GB" sz="700" b="1" dirty="0" smtClean="0"/>
              <a:t>99 </a:t>
            </a:r>
            <a:r>
              <a:rPr lang="en-GB" sz="700" b="1" dirty="0"/>
              <a:t>x </a:t>
            </a:r>
            <a:r>
              <a:rPr lang="en-GB" sz="700" b="1" dirty="0" smtClean="0"/>
              <a:t>156 </a:t>
            </a:r>
            <a:r>
              <a:rPr lang="en-GB" sz="700" b="1" dirty="0"/>
              <a:t>x </a:t>
            </a:r>
            <a:r>
              <a:rPr lang="en-GB" sz="700" b="1" dirty="0" smtClean="0"/>
              <a:t/>
            </a:r>
            <a:br>
              <a:rPr lang="en-GB" sz="700" b="1" dirty="0" smtClean="0"/>
            </a:br>
            <a:r>
              <a:rPr lang="en-GB" sz="700" b="1" dirty="0" smtClean="0"/>
              <a:t>147 </a:t>
            </a:r>
            <a:r>
              <a:rPr lang="en-GB" sz="700" b="1" dirty="0"/>
              <a:t>mm</a:t>
            </a:r>
            <a:r>
              <a:rPr lang="en-GB" sz="700" b="1" baseline="30000" dirty="0"/>
              <a:t>3</a:t>
            </a:r>
          </a:p>
          <a:p>
            <a:endParaRPr lang="en-GB" sz="700" b="1" dirty="0"/>
          </a:p>
          <a:p>
            <a:r>
              <a:rPr lang="en-GB" sz="700" b="1" dirty="0"/>
              <a:t>Mass: </a:t>
            </a:r>
            <a:r>
              <a:rPr lang="en-GB" sz="700" b="1" dirty="0" smtClean="0"/>
              <a:t>0.8 </a:t>
            </a:r>
            <a:r>
              <a:rPr lang="en-GB" sz="700" b="1" dirty="0"/>
              <a:t>kg</a:t>
            </a:r>
          </a:p>
          <a:p>
            <a:endParaRPr lang="en-GB" sz="700" b="1" dirty="0"/>
          </a:p>
          <a:p>
            <a:r>
              <a:rPr lang="en-GB" sz="700" b="1" dirty="0"/>
              <a:t>Power: </a:t>
            </a:r>
            <a:r>
              <a:rPr lang="en-GB" sz="700" b="1" dirty="0" smtClean="0"/>
              <a:t>0.6 </a:t>
            </a:r>
            <a:r>
              <a:rPr lang="en-GB" sz="700" b="1" dirty="0"/>
              <a:t>W</a:t>
            </a:r>
          </a:p>
          <a:p>
            <a:endParaRPr lang="en-GB" sz="700" b="1" dirty="0"/>
          </a:p>
          <a:p>
            <a:r>
              <a:rPr lang="en-US" sz="700" b="1" dirty="0"/>
              <a:t>Telemetry: </a:t>
            </a:r>
          </a:p>
          <a:p>
            <a:r>
              <a:rPr lang="en-US" sz="700" b="1" dirty="0" smtClean="0"/>
              <a:t>8 bps for 5min cadence</a:t>
            </a:r>
            <a:endParaRPr lang="en-US" sz="700" b="1" dirty="0"/>
          </a:p>
          <a:p>
            <a:endParaRPr lang="en-GB" sz="700" b="1" dirty="0" smtClean="0"/>
          </a:p>
          <a:p>
            <a:r>
              <a:rPr lang="en-GB" sz="700" b="1" dirty="0" smtClean="0"/>
              <a:t>Plus electronics</a:t>
            </a:r>
            <a:endParaRPr lang="en-GB" sz="7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73202" y="4429047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 smtClean="0"/>
              <a:t>NGRM</a:t>
            </a:r>
          </a:p>
        </p:txBody>
      </p:sp>
    </p:spTree>
    <p:extLst>
      <p:ext uri="{BB962C8B-B14F-4D97-AF65-F5344CB8AC3E}">
        <p14:creationId xmlns:p14="http://schemas.microsoft.com/office/powerpoint/2010/main" val="28342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929" y="618507"/>
            <a:ext cx="8748000" cy="3823200"/>
          </a:xfrm>
        </p:spPr>
        <p:txBody>
          <a:bodyPr>
            <a:no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</a:rPr>
              <a:t>Measurement of</a:t>
            </a:r>
            <a:r>
              <a:rPr lang="en-GB" sz="1400" dirty="0" smtClean="0"/>
              <a:t> Earth-directed CMEs</a:t>
            </a:r>
          </a:p>
          <a:p>
            <a:pPr marL="792900" lvl="1" indent="-342900">
              <a:buFont typeface="Wingdings" pitchFamily="2" charset="2"/>
              <a:buChar char="§"/>
            </a:pPr>
            <a:r>
              <a:rPr lang="en-GB" sz="1200" dirty="0" smtClean="0"/>
              <a:t>Forecasting &amp; characterisation of CME arrival at Earth</a:t>
            </a:r>
          </a:p>
          <a:p>
            <a:pPr marL="792900" lvl="1" indent="-342900">
              <a:buFont typeface="Wingdings" pitchFamily="2" charset="2"/>
              <a:buChar char="§"/>
            </a:pPr>
            <a:r>
              <a:rPr lang="en-US" sz="1200" dirty="0" smtClean="0"/>
              <a:t>Imagery </a:t>
            </a:r>
            <a:r>
              <a:rPr lang="en-US" sz="1200" dirty="0"/>
              <a:t>of the near-Sun K-corona and CMEs or CME shocks therein</a:t>
            </a:r>
          </a:p>
          <a:p>
            <a:r>
              <a:rPr lang="en-GB" sz="1400" dirty="0"/>
              <a:t>Performance requirements</a:t>
            </a:r>
          </a:p>
          <a:p>
            <a:pPr marL="792900" lvl="1" indent="-342900">
              <a:buFont typeface="Wingdings" pitchFamily="2" charset="2"/>
              <a:buChar char="§"/>
            </a:pPr>
            <a:r>
              <a:rPr lang="en-GB" sz="1200" dirty="0" smtClean="0"/>
              <a:t>FoV: 3 - 22 </a:t>
            </a:r>
            <a:r>
              <a:rPr lang="en-GB" sz="1200" dirty="0" err="1" smtClean="0"/>
              <a:t>Rs</a:t>
            </a:r>
            <a:r>
              <a:rPr lang="en-GB" sz="1200" dirty="0" smtClean="0"/>
              <a:t> (</a:t>
            </a:r>
            <a:r>
              <a:rPr lang="en-GB" sz="1200" b="1" dirty="0" smtClean="0"/>
              <a:t>2.5 - 30 </a:t>
            </a:r>
            <a:r>
              <a:rPr lang="en-GB" sz="1200" b="1" dirty="0" err="1" smtClean="0"/>
              <a:t>Rs</a:t>
            </a:r>
            <a:r>
              <a:rPr lang="en-GB" sz="1200" dirty="0" smtClean="0"/>
              <a:t>)</a:t>
            </a:r>
          </a:p>
          <a:p>
            <a:pPr marL="792900" lvl="1" indent="-342900">
              <a:buFont typeface="Wingdings" pitchFamily="2" charset="2"/>
              <a:buChar char="§"/>
            </a:pPr>
            <a:r>
              <a:rPr lang="en-GB" sz="1200" dirty="0" smtClean="0"/>
              <a:t>Spatial resolution: 2 </a:t>
            </a:r>
            <a:r>
              <a:rPr lang="en-GB" sz="1200" dirty="0" err="1" smtClean="0"/>
              <a:t>arcmin</a:t>
            </a:r>
            <a:endParaRPr lang="en-GB" sz="1200" dirty="0" smtClean="0"/>
          </a:p>
          <a:p>
            <a:pPr marL="792900" lvl="1" indent="-342900">
              <a:buFont typeface="Wingdings" pitchFamily="2" charset="2"/>
              <a:buChar char="§"/>
            </a:pPr>
            <a:r>
              <a:rPr lang="en-GB" sz="1200" dirty="0" smtClean="0"/>
              <a:t>Accuracy: </a:t>
            </a:r>
            <a:r>
              <a:rPr lang="en-GB" sz="1200" dirty="0"/>
              <a:t>20% of CME signal, SNR &gt; 2 (</a:t>
            </a:r>
            <a:r>
              <a:rPr lang="en-GB" sz="1200" b="1" dirty="0"/>
              <a:t>&gt;4</a:t>
            </a:r>
            <a:r>
              <a:rPr lang="en-GB" sz="1200" dirty="0"/>
              <a:t>) </a:t>
            </a:r>
            <a:endParaRPr lang="en-GB" sz="1200" dirty="0" smtClean="0"/>
          </a:p>
          <a:p>
            <a:pPr marL="792900" lvl="1" indent="-342900">
              <a:buFont typeface="Wingdings" pitchFamily="2" charset="2"/>
              <a:buChar char="§"/>
            </a:pPr>
            <a:r>
              <a:rPr lang="en-GB" sz="1200" dirty="0" smtClean="0"/>
              <a:t>Sensitivity: detection of signal to 2 x 10</a:t>
            </a:r>
            <a:r>
              <a:rPr lang="en-GB" sz="1200" baseline="30000" dirty="0" smtClean="0"/>
              <a:t>-13</a:t>
            </a:r>
            <a:r>
              <a:rPr lang="en-GB" sz="1200" dirty="0" smtClean="0"/>
              <a:t> B</a:t>
            </a:r>
            <a:r>
              <a:rPr lang="en-GB" sz="1200" baseline="-25000" dirty="0" smtClean="0"/>
              <a:t>o</a:t>
            </a:r>
            <a:r>
              <a:rPr lang="en-GB" sz="1200" dirty="0" smtClean="0"/>
              <a:t> </a:t>
            </a:r>
            <a:endParaRPr lang="en-GB" sz="1200" dirty="0"/>
          </a:p>
          <a:p>
            <a:r>
              <a:rPr lang="en-US" sz="1400" dirty="0"/>
              <a:t>Heritage</a:t>
            </a:r>
          </a:p>
          <a:p>
            <a:pPr marL="792900" lvl="1" indent="-342900">
              <a:buFont typeface="Wingdings" pitchFamily="2" charset="2"/>
              <a:buChar char="§"/>
            </a:pPr>
            <a:r>
              <a:rPr lang="en-US" sz="1200" dirty="0"/>
              <a:t>LASCO C2 &amp; C3 and COR2</a:t>
            </a:r>
          </a:p>
          <a:p>
            <a:r>
              <a:rPr lang="en-US" sz="1400" dirty="0"/>
              <a:t>Instrument baseline </a:t>
            </a:r>
          </a:p>
          <a:p>
            <a:pPr marL="792900" lvl="1" indent="-342900">
              <a:buFont typeface="Wingdings" pitchFamily="2" charset="2"/>
              <a:buChar char="§"/>
            </a:pPr>
            <a:r>
              <a:rPr lang="en-US" sz="1200" dirty="0"/>
              <a:t>Solar Coronagraph for </a:t>
            </a:r>
            <a:r>
              <a:rPr lang="en-US" sz="1200" dirty="0" err="1"/>
              <a:t>OPErations</a:t>
            </a:r>
            <a:r>
              <a:rPr lang="en-US" sz="1200" dirty="0"/>
              <a:t> (</a:t>
            </a:r>
            <a:r>
              <a:rPr lang="en-US" sz="1200" dirty="0" smtClean="0"/>
              <a:t>SCOPE)</a:t>
            </a:r>
          </a:p>
          <a:p>
            <a:r>
              <a:rPr lang="en-US" sz="1400" dirty="0" smtClean="0"/>
              <a:t>Developments</a:t>
            </a:r>
            <a:endParaRPr lang="en-US" sz="1400" dirty="0"/>
          </a:p>
          <a:p>
            <a:pPr marL="792900" lvl="1" indent="-342900">
              <a:buFont typeface="Wingdings" pitchFamily="2" charset="2"/>
              <a:buChar char="§"/>
            </a:pPr>
            <a:r>
              <a:rPr lang="en-US" sz="1200" dirty="0"/>
              <a:t>Current development limited to BB</a:t>
            </a:r>
          </a:p>
          <a:p>
            <a:pPr marL="792900" lvl="1" indent="-342900">
              <a:buFont typeface="Wingdings" pitchFamily="2" charset="2"/>
              <a:buChar char="§"/>
            </a:pPr>
            <a:r>
              <a:rPr lang="en-US" sz="1200" dirty="0"/>
              <a:t>EQM or Optical Model development needed to reach TRL 6 by 2019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(5) Coronagraph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07987"/>
            <a:ext cx="1965529" cy="147414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/>
          <a:stretch/>
        </p:blipFill>
        <p:spPr bwMode="auto">
          <a:xfrm>
            <a:off x="4936316" y="2673450"/>
            <a:ext cx="3232827" cy="153766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15367" y="4211009"/>
            <a:ext cx="3153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See Middleton et al, ICSO paper 55</a:t>
            </a:r>
            <a:endParaRPr lang="en-US" sz="9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16" y="1909250"/>
            <a:ext cx="3232827" cy="7642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69143" y="2588202"/>
            <a:ext cx="974857" cy="1708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700" b="1" dirty="0"/>
              <a:t>Size: </a:t>
            </a:r>
            <a:br>
              <a:rPr lang="en-US" sz="700" b="1" dirty="0"/>
            </a:br>
            <a:r>
              <a:rPr lang="en-US" sz="700" b="1" dirty="0"/>
              <a:t>Sensor unit: </a:t>
            </a:r>
            <a:r>
              <a:rPr lang="en-US" sz="700" b="1" dirty="0" smtClean="0"/>
              <a:t>600x250x</a:t>
            </a:r>
            <a:br>
              <a:rPr lang="en-US" sz="700" b="1" dirty="0" smtClean="0"/>
            </a:br>
            <a:r>
              <a:rPr lang="en-US" sz="700" b="1" dirty="0" smtClean="0"/>
              <a:t>250  </a:t>
            </a:r>
            <a:r>
              <a:rPr lang="en-US" sz="700" b="1" dirty="0"/>
              <a:t>mm</a:t>
            </a:r>
            <a:r>
              <a:rPr lang="en-US" sz="700" b="1" baseline="30000" dirty="0"/>
              <a:t>3</a:t>
            </a:r>
          </a:p>
          <a:p>
            <a:endParaRPr lang="en-US" sz="700" b="1" dirty="0" smtClean="0"/>
          </a:p>
          <a:p>
            <a:r>
              <a:rPr lang="en-US" sz="700" b="1" dirty="0" smtClean="0"/>
              <a:t>DHU</a:t>
            </a:r>
            <a:r>
              <a:rPr lang="en-US" sz="700" b="1" dirty="0"/>
              <a:t>: </a:t>
            </a:r>
            <a:endParaRPr lang="en-US" sz="700" b="1" dirty="0" smtClean="0"/>
          </a:p>
          <a:p>
            <a:r>
              <a:rPr lang="en-US" sz="700" b="1" dirty="0" smtClean="0"/>
              <a:t>230x200x</a:t>
            </a:r>
          </a:p>
          <a:p>
            <a:r>
              <a:rPr lang="en-US" sz="700" b="1" dirty="0" smtClean="0"/>
              <a:t>80 mm</a:t>
            </a:r>
            <a:r>
              <a:rPr lang="en-US" sz="700" b="1" baseline="30000" dirty="0" smtClean="0"/>
              <a:t>3</a:t>
            </a:r>
            <a:endParaRPr lang="en-US" sz="700" b="1" baseline="30000" dirty="0"/>
          </a:p>
          <a:p>
            <a:endParaRPr lang="en-US" sz="700" b="1" dirty="0" smtClean="0"/>
          </a:p>
          <a:p>
            <a:r>
              <a:rPr lang="en-US" sz="700" b="1" dirty="0" smtClean="0"/>
              <a:t>Mass</a:t>
            </a:r>
            <a:r>
              <a:rPr lang="en-US" sz="700" b="1" dirty="0"/>
              <a:t>: </a:t>
            </a:r>
            <a:r>
              <a:rPr lang="en-US" sz="700" b="1" dirty="0" smtClean="0"/>
              <a:t>18 kg</a:t>
            </a:r>
          </a:p>
          <a:p>
            <a:endParaRPr lang="en-US" sz="700" b="1" dirty="0"/>
          </a:p>
          <a:p>
            <a:r>
              <a:rPr lang="en-US" sz="700" b="1" dirty="0" smtClean="0"/>
              <a:t>Power</a:t>
            </a:r>
            <a:r>
              <a:rPr lang="en-US" sz="700" b="1" dirty="0"/>
              <a:t>: </a:t>
            </a:r>
            <a:r>
              <a:rPr lang="en-US" sz="700" b="1" dirty="0" smtClean="0"/>
              <a:t>25 </a:t>
            </a:r>
            <a:r>
              <a:rPr lang="en-US" sz="700" b="1" dirty="0"/>
              <a:t>W</a:t>
            </a:r>
          </a:p>
          <a:p>
            <a:endParaRPr lang="en-US" sz="700" b="1" dirty="0" smtClean="0"/>
          </a:p>
          <a:p>
            <a:r>
              <a:rPr lang="en-US" sz="700" b="1" dirty="0" smtClean="0"/>
              <a:t>Telemetry</a:t>
            </a:r>
            <a:r>
              <a:rPr lang="en-US" sz="700" b="1" dirty="0"/>
              <a:t>: </a:t>
            </a:r>
            <a:r>
              <a:rPr lang="en-US" sz="700" b="1" dirty="0" smtClean="0"/>
              <a:t/>
            </a:r>
            <a:br>
              <a:rPr lang="en-US" sz="700" b="1" dirty="0" smtClean="0"/>
            </a:br>
            <a:r>
              <a:rPr lang="en-US" sz="700" b="1" dirty="0" smtClean="0"/>
              <a:t>~10 kbps</a:t>
            </a: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val="40442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403" y="593185"/>
            <a:ext cx="8581927" cy="4084562"/>
          </a:xfrm>
        </p:spPr>
        <p:txBody>
          <a:bodyPr>
            <a:noAutofit/>
          </a:bodyPr>
          <a:lstStyle/>
          <a:p>
            <a:r>
              <a:rPr lang="en-US" sz="1400" dirty="0"/>
              <a:t>Measurement of Magnetic field data</a:t>
            </a:r>
          </a:p>
          <a:p>
            <a:pPr marL="792900" lvl="1" indent="-342900">
              <a:buFont typeface="Wingdings" pitchFamily="2" charset="2"/>
              <a:buChar char="§"/>
            </a:pPr>
            <a:r>
              <a:rPr lang="en-US" sz="1200" dirty="0" smtClean="0"/>
              <a:t>Advanced </a:t>
            </a:r>
            <a:r>
              <a:rPr lang="en-US" sz="1200" dirty="0"/>
              <a:t>warning of developing </a:t>
            </a:r>
            <a:r>
              <a:rPr lang="en-US" sz="1200" dirty="0" smtClean="0"/>
              <a:t>activity, also</a:t>
            </a:r>
            <a:r>
              <a:rPr lang="en-US" sz="1200" dirty="0"/>
              <a:t> sunspot activity, complexity and development</a:t>
            </a:r>
          </a:p>
          <a:p>
            <a:pPr marL="792900" lvl="1" indent="-342900">
              <a:buFont typeface="Wingdings" pitchFamily="2" charset="2"/>
              <a:buChar char="§"/>
            </a:pPr>
            <a:r>
              <a:rPr lang="en-US" sz="1200" dirty="0"/>
              <a:t>Data for background solar wind modeling </a:t>
            </a:r>
            <a:r>
              <a:rPr lang="en-US" sz="1200" dirty="0" smtClean="0"/>
              <a:t>for </a:t>
            </a:r>
            <a:r>
              <a:rPr lang="en-US" sz="1200" dirty="0"/>
              <a:t>arrival time prediction of CMEs at Earth</a:t>
            </a:r>
          </a:p>
          <a:p>
            <a:r>
              <a:rPr lang="en-GB" sz="1400" b="1" dirty="0" smtClean="0">
                <a:solidFill>
                  <a:srgbClr val="0070C0"/>
                </a:solidFill>
              </a:rPr>
              <a:t>Performance </a:t>
            </a:r>
            <a:r>
              <a:rPr lang="en-GB" sz="1400" b="1" dirty="0">
                <a:solidFill>
                  <a:srgbClr val="0070C0"/>
                </a:solidFill>
              </a:rPr>
              <a:t>requirements</a:t>
            </a:r>
          </a:p>
          <a:p>
            <a:pPr marL="792900" lvl="1" indent="-342900">
              <a:buFont typeface="Wingdings" pitchFamily="2" charset="2"/>
              <a:buChar char="§"/>
            </a:pPr>
            <a:r>
              <a:rPr lang="en-GB" sz="1200" dirty="0" smtClean="0"/>
              <a:t>Spatial </a:t>
            </a:r>
            <a:r>
              <a:rPr lang="en-GB" sz="1200" dirty="0"/>
              <a:t>resolution: 5 </a:t>
            </a:r>
            <a:r>
              <a:rPr lang="en-GB" sz="1200" dirty="0" smtClean="0"/>
              <a:t>(</a:t>
            </a:r>
            <a:r>
              <a:rPr lang="en-GB" sz="1200" b="1" dirty="0" smtClean="0"/>
              <a:t>2</a:t>
            </a:r>
            <a:r>
              <a:rPr lang="en-GB" sz="1200" dirty="0" smtClean="0"/>
              <a:t>) arcsec</a:t>
            </a:r>
          </a:p>
          <a:p>
            <a:pPr marL="792900" lvl="1" indent="-342900">
              <a:buFont typeface="Wingdings" pitchFamily="2" charset="2"/>
              <a:buChar char="§"/>
            </a:pPr>
            <a:r>
              <a:rPr lang="en-GB" sz="1200" dirty="0" smtClean="0"/>
              <a:t>Dynamic </a:t>
            </a:r>
            <a:r>
              <a:rPr lang="en-GB" sz="1200" dirty="0"/>
              <a:t>range: ± 4 </a:t>
            </a:r>
            <a:r>
              <a:rPr lang="en-GB" sz="1200" dirty="0" err="1" smtClean="0"/>
              <a:t>kG</a:t>
            </a:r>
            <a:r>
              <a:rPr lang="en-GB" sz="1200" dirty="0" smtClean="0"/>
              <a:t>, </a:t>
            </a:r>
            <a:r>
              <a:rPr lang="en-GB" sz="1200" dirty="0"/>
              <a:t>12 </a:t>
            </a:r>
            <a:r>
              <a:rPr lang="en-GB" sz="1200" dirty="0" smtClean="0"/>
              <a:t>bits</a:t>
            </a:r>
            <a:endParaRPr lang="en-GB" sz="1200" dirty="0"/>
          </a:p>
          <a:p>
            <a:pPr marL="792900" lvl="1" indent="-342900">
              <a:buFont typeface="Wingdings" pitchFamily="2" charset="2"/>
              <a:buChar char="§"/>
            </a:pPr>
            <a:r>
              <a:rPr lang="en-GB" sz="1200" dirty="0" smtClean="0"/>
              <a:t>Line </a:t>
            </a:r>
            <a:r>
              <a:rPr lang="en-GB" sz="1200" dirty="0"/>
              <a:t>of sight </a:t>
            </a:r>
            <a:r>
              <a:rPr lang="en-GB" sz="1200" dirty="0" smtClean="0"/>
              <a:t>magnetograph (vector magnetograph)</a:t>
            </a:r>
          </a:p>
          <a:p>
            <a:pPr indent="0"/>
            <a:r>
              <a:rPr lang="en-GB" sz="1400" dirty="0" smtClean="0"/>
              <a:t>Heritage</a:t>
            </a:r>
            <a:endParaRPr lang="en-GB" sz="1100" dirty="0"/>
          </a:p>
          <a:p>
            <a:pPr marL="792900" lvl="1" indent="-342900">
              <a:buFont typeface="Wingdings" pitchFamily="2" charset="2"/>
              <a:buChar char="§"/>
            </a:pPr>
            <a:r>
              <a:rPr lang="en-GB" sz="1200" dirty="0" err="1" smtClean="0"/>
              <a:t>Polarimetric</a:t>
            </a:r>
            <a:r>
              <a:rPr lang="en-GB" sz="1200" dirty="0" smtClean="0"/>
              <a:t> </a:t>
            </a:r>
            <a:r>
              <a:rPr lang="en-GB" sz="1200" dirty="0"/>
              <a:t>and </a:t>
            </a:r>
            <a:r>
              <a:rPr lang="en-GB" sz="1200" dirty="0" err="1"/>
              <a:t>Helioseismic</a:t>
            </a:r>
            <a:r>
              <a:rPr lang="en-GB" sz="1200" dirty="0"/>
              <a:t> Imager (PHI) Solar </a:t>
            </a:r>
            <a:r>
              <a:rPr lang="en-GB" sz="1200" dirty="0" err="1" smtClean="0"/>
              <a:t>Orbiter</a:t>
            </a:r>
            <a:endParaRPr lang="en-GB" sz="1200" dirty="0" smtClean="0"/>
          </a:p>
          <a:p>
            <a:pPr indent="0"/>
            <a:r>
              <a:rPr lang="en-GB" sz="1400" dirty="0" smtClean="0"/>
              <a:t>Instrument </a:t>
            </a:r>
            <a:r>
              <a:rPr lang="en-GB" sz="1400" dirty="0"/>
              <a:t>key functions</a:t>
            </a:r>
          </a:p>
          <a:p>
            <a:pPr marL="792900" lvl="1" indent="-342900">
              <a:buFont typeface="Wingdings" pitchFamily="2" charset="2"/>
              <a:buChar char="§"/>
            </a:pPr>
            <a:r>
              <a:rPr lang="en-GB" sz="1200" dirty="0" smtClean="0"/>
              <a:t>Line </a:t>
            </a:r>
            <a:r>
              <a:rPr lang="en-GB" sz="1200" dirty="0"/>
              <a:t>scanning </a:t>
            </a:r>
            <a:r>
              <a:rPr lang="en-GB" sz="1200" dirty="0" err="1"/>
              <a:t>FeI</a:t>
            </a:r>
            <a:r>
              <a:rPr lang="en-GB" sz="1200" dirty="0"/>
              <a:t> @ 617.34 </a:t>
            </a:r>
            <a:r>
              <a:rPr lang="en-GB" sz="1200" dirty="0" smtClean="0"/>
              <a:t>nm</a:t>
            </a:r>
          </a:p>
          <a:p>
            <a:pPr marL="792900" lvl="1" indent="-342900">
              <a:buFont typeface="Wingdings" pitchFamily="2" charset="2"/>
              <a:buChar char="§"/>
            </a:pPr>
            <a:r>
              <a:rPr lang="en-GB" sz="1200" dirty="0" err="1" smtClean="0"/>
              <a:t>Polarimetric</a:t>
            </a:r>
            <a:r>
              <a:rPr lang="en-GB" sz="1200" dirty="0" smtClean="0"/>
              <a:t> analysis</a:t>
            </a:r>
          </a:p>
          <a:p>
            <a:pPr marL="792900" lvl="1" indent="-342900">
              <a:buFont typeface="Wingdings" pitchFamily="2" charset="2"/>
              <a:buChar char="§"/>
            </a:pPr>
            <a:r>
              <a:rPr lang="en-GB" sz="1200" dirty="0" smtClean="0"/>
              <a:t>Generation </a:t>
            </a:r>
            <a:r>
              <a:rPr lang="en-GB" sz="1200" dirty="0"/>
              <a:t>of stokes vector maps</a:t>
            </a:r>
          </a:p>
          <a:p>
            <a:pPr indent="0"/>
            <a:r>
              <a:rPr lang="en-GB" sz="1400" dirty="0" smtClean="0"/>
              <a:t>Development </a:t>
            </a:r>
          </a:p>
          <a:p>
            <a:pPr marL="792900" lvl="1" indent="-342900">
              <a:buFont typeface="Wingdings" pitchFamily="2" charset="2"/>
              <a:buChar char="§"/>
            </a:pPr>
            <a:r>
              <a:rPr lang="en-GB" sz="1200" dirty="0" smtClean="0"/>
              <a:t>Etalons </a:t>
            </a:r>
            <a:r>
              <a:rPr lang="en-GB" sz="1200" dirty="0"/>
              <a:t>for </a:t>
            </a:r>
            <a:r>
              <a:rPr lang="en-GB" sz="1200" dirty="0" err="1"/>
              <a:t>filtergraph</a:t>
            </a:r>
            <a:r>
              <a:rPr lang="en-GB" sz="1200" dirty="0"/>
              <a:t> (urgent</a:t>
            </a:r>
            <a:r>
              <a:rPr lang="en-GB" sz="1200" dirty="0" smtClean="0"/>
              <a:t>) &amp; adaptation </a:t>
            </a:r>
            <a:r>
              <a:rPr lang="en-GB" sz="1200" dirty="0"/>
              <a:t>of optics</a:t>
            </a:r>
          </a:p>
          <a:p>
            <a:pPr indent="0"/>
            <a:endParaRPr lang="en-GB" sz="1400" dirty="0"/>
          </a:p>
          <a:p>
            <a:pPr lvl="1"/>
            <a:endParaRPr lang="en-GB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(6) Magnetograph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49" y="1460835"/>
            <a:ext cx="1627422" cy="142543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83" y="1460835"/>
            <a:ext cx="1599569" cy="14254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s://www.researchgate.net/profile/Manuel_Silva-Lopez/publication/275224588/figure/fig1/AS:294460412973056@1447216241805/Fig-1-CAD-model-of-the-PHI-optical-unit-Some-sections-of-the-HRT-are-not-shown-so-tha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"/>
          <a:stretch/>
        </p:blipFill>
        <p:spPr bwMode="auto">
          <a:xfrm>
            <a:off x="5492856" y="3153521"/>
            <a:ext cx="2836573" cy="143092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148389" y="2299441"/>
            <a:ext cx="974857" cy="1708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700" b="1" dirty="0"/>
              <a:t>Size: </a:t>
            </a:r>
            <a:br>
              <a:rPr lang="en-US" sz="700" b="1" dirty="0"/>
            </a:br>
            <a:r>
              <a:rPr lang="en-US" sz="700" b="1" dirty="0"/>
              <a:t>Sensor unit: </a:t>
            </a:r>
            <a:r>
              <a:rPr lang="en-US" sz="700" b="1" dirty="0" smtClean="0"/>
              <a:t>800x200x</a:t>
            </a:r>
          </a:p>
          <a:p>
            <a:r>
              <a:rPr lang="en-US" sz="700" b="1" dirty="0" smtClean="0"/>
              <a:t>200 mm</a:t>
            </a:r>
            <a:r>
              <a:rPr lang="en-US" sz="700" b="1" baseline="30000" dirty="0" smtClean="0"/>
              <a:t>3</a:t>
            </a:r>
            <a:endParaRPr lang="en-US" sz="700" b="1" baseline="30000" dirty="0"/>
          </a:p>
          <a:p>
            <a:endParaRPr lang="en-US" sz="700" b="1" dirty="0" smtClean="0"/>
          </a:p>
          <a:p>
            <a:r>
              <a:rPr lang="en-US" sz="700" b="1" dirty="0" smtClean="0"/>
              <a:t>DHU</a:t>
            </a:r>
            <a:r>
              <a:rPr lang="en-US" sz="700" b="1" dirty="0"/>
              <a:t>: </a:t>
            </a:r>
            <a:endParaRPr lang="en-US" sz="700" b="1" dirty="0" smtClean="0"/>
          </a:p>
          <a:p>
            <a:r>
              <a:rPr lang="en-US" sz="700" b="1" dirty="0" smtClean="0"/>
              <a:t>150x80x</a:t>
            </a:r>
          </a:p>
          <a:p>
            <a:r>
              <a:rPr lang="en-US" sz="700" b="1" dirty="0" smtClean="0"/>
              <a:t>80 mm</a:t>
            </a:r>
            <a:r>
              <a:rPr lang="en-US" sz="700" b="1" baseline="30000" dirty="0" smtClean="0"/>
              <a:t>3</a:t>
            </a:r>
          </a:p>
          <a:p>
            <a:endParaRPr lang="en-US" sz="700" b="1" dirty="0" smtClean="0"/>
          </a:p>
          <a:p>
            <a:r>
              <a:rPr lang="en-US" sz="700" b="1" dirty="0" smtClean="0"/>
              <a:t>Mass</a:t>
            </a:r>
            <a:r>
              <a:rPr lang="en-US" sz="700" b="1" dirty="0"/>
              <a:t>: </a:t>
            </a:r>
            <a:r>
              <a:rPr lang="en-US" sz="700" b="1" dirty="0" smtClean="0"/>
              <a:t>20 kg</a:t>
            </a:r>
          </a:p>
          <a:p>
            <a:endParaRPr lang="en-US" sz="700" b="1" dirty="0"/>
          </a:p>
          <a:p>
            <a:r>
              <a:rPr lang="en-US" sz="700" b="1" dirty="0" smtClean="0"/>
              <a:t>Power</a:t>
            </a:r>
            <a:r>
              <a:rPr lang="en-US" sz="700" b="1" dirty="0"/>
              <a:t>: </a:t>
            </a:r>
            <a:r>
              <a:rPr lang="en-US" sz="700" b="1" dirty="0" smtClean="0"/>
              <a:t>20 </a:t>
            </a:r>
            <a:r>
              <a:rPr lang="en-US" sz="700" b="1" dirty="0"/>
              <a:t>W</a:t>
            </a:r>
          </a:p>
          <a:p>
            <a:endParaRPr lang="en-US" sz="700" b="1" dirty="0" smtClean="0"/>
          </a:p>
          <a:p>
            <a:r>
              <a:rPr lang="en-US" sz="700" b="1" dirty="0" smtClean="0"/>
              <a:t>Telemetry</a:t>
            </a:r>
            <a:r>
              <a:rPr lang="en-US" sz="700" b="1" dirty="0"/>
              <a:t>: </a:t>
            </a:r>
            <a:r>
              <a:rPr lang="en-US" sz="700" b="1" dirty="0" smtClean="0"/>
              <a:t/>
            </a:r>
            <a:br>
              <a:rPr lang="en-US" sz="700" b="1" dirty="0" smtClean="0"/>
            </a:br>
            <a:r>
              <a:rPr lang="en-US" sz="700" b="1" dirty="0" smtClean="0"/>
              <a:t>7 (33) kbps</a:t>
            </a: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val="2413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065" y="719120"/>
            <a:ext cx="8329026" cy="3823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/>
              <a:t>Measurement </a:t>
            </a:r>
            <a:r>
              <a:rPr lang="en-US" sz="1400" dirty="0" smtClean="0"/>
              <a:t>of</a:t>
            </a:r>
            <a:r>
              <a:rPr lang="en-US" sz="1200" dirty="0" smtClean="0"/>
              <a:t> </a:t>
            </a:r>
            <a:r>
              <a:rPr lang="en-US" sz="1200" dirty="0"/>
              <a:t>the chromosphere/corona </a:t>
            </a:r>
            <a:endParaRPr lang="en-US" sz="1200" dirty="0" smtClean="0"/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 smtClean="0"/>
              <a:t>Impending </a:t>
            </a:r>
            <a:r>
              <a:rPr lang="en-US" sz="1200" dirty="0"/>
              <a:t>Earth-affecting solar </a:t>
            </a:r>
            <a:r>
              <a:rPr lang="en-US" sz="1200" dirty="0" smtClean="0"/>
              <a:t>activity (prominence </a:t>
            </a:r>
            <a:r>
              <a:rPr lang="en-US" sz="1200" dirty="0"/>
              <a:t>eruption, </a:t>
            </a:r>
            <a:r>
              <a:rPr lang="en-US" sz="1200" dirty="0" smtClean="0"/>
              <a:t>coronal </a:t>
            </a:r>
            <a:r>
              <a:rPr lang="en-US" sz="1200" dirty="0"/>
              <a:t>holes, etc</a:t>
            </a:r>
            <a:r>
              <a:rPr lang="en-US" sz="1200" dirty="0" smtClean="0"/>
              <a:t>.)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 smtClean="0"/>
              <a:t>Particularly </a:t>
            </a:r>
            <a:r>
              <a:rPr lang="en-US" sz="1200" dirty="0"/>
              <a:t>on the region of the Sun that is yet to rotate to the longitude of </a:t>
            </a:r>
            <a:r>
              <a:rPr lang="en-US" sz="1200" dirty="0" smtClean="0"/>
              <a:t>Earth</a:t>
            </a:r>
            <a:endParaRPr lang="en-US" sz="1200" dirty="0"/>
          </a:p>
          <a:p>
            <a:r>
              <a:rPr lang="en-US" sz="1400" dirty="0"/>
              <a:t> Performance requirements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/>
              <a:t>T: Full disk image in Fe XII 193 A line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/>
              <a:t>G: also </a:t>
            </a:r>
            <a:r>
              <a:rPr lang="en-US" sz="1200" b="1" dirty="0"/>
              <a:t>He II 304 Å</a:t>
            </a:r>
            <a:r>
              <a:rPr lang="en-US" sz="1200" dirty="0" smtClean="0"/>
              <a:t>, </a:t>
            </a:r>
            <a:r>
              <a:rPr lang="en-US" sz="1200" b="1" dirty="0"/>
              <a:t>Fe IX 171 Å </a:t>
            </a:r>
            <a:r>
              <a:rPr lang="en-US" sz="1200" dirty="0"/>
              <a:t>and </a:t>
            </a:r>
            <a:r>
              <a:rPr lang="en-US" sz="1200" b="1" dirty="0"/>
              <a:t>Fe XIV 211 Å</a:t>
            </a:r>
            <a:endParaRPr lang="en-US" sz="1200" b="1" dirty="0" smtClean="0"/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 smtClean="0"/>
              <a:t>Spatial resolution: 5 (</a:t>
            </a:r>
            <a:r>
              <a:rPr lang="en-US" sz="1200" b="1" dirty="0" smtClean="0"/>
              <a:t>2</a:t>
            </a:r>
            <a:r>
              <a:rPr lang="en-US" sz="1200" dirty="0" smtClean="0"/>
              <a:t>) arcsec</a:t>
            </a:r>
          </a:p>
          <a:p>
            <a:pPr indent="0"/>
            <a:r>
              <a:rPr lang="en-US" sz="1400" dirty="0" smtClean="0"/>
              <a:t>Heritage</a:t>
            </a:r>
            <a:endParaRPr lang="en-US" sz="1400" dirty="0"/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/>
              <a:t>SOHO/EIT, SDO/AIA, STEREO/EUVI, Solar Orbiter </a:t>
            </a:r>
            <a:r>
              <a:rPr lang="en-US" sz="1200" dirty="0" smtClean="0"/>
              <a:t>EUI, PROBA-2/SWAP</a:t>
            </a:r>
            <a:endParaRPr lang="en-US" sz="1200" dirty="0"/>
          </a:p>
          <a:p>
            <a:pPr indent="0"/>
            <a:r>
              <a:rPr lang="en-US" sz="1400" dirty="0"/>
              <a:t>Baseline instrument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 smtClean="0"/>
              <a:t>SWAP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 smtClean="0"/>
              <a:t>Alternatives</a:t>
            </a:r>
            <a:r>
              <a:rPr lang="en-US" sz="1200" dirty="0"/>
              <a:t>: ESIO (EUV Solar Imager for Operations) </a:t>
            </a:r>
            <a:r>
              <a:rPr lang="en-US" sz="1200" dirty="0" smtClean="0"/>
              <a:t>ESA dev. , EUI</a:t>
            </a:r>
            <a:endParaRPr lang="en-US" sz="1200" dirty="0"/>
          </a:p>
          <a:p>
            <a:pPr indent="0"/>
            <a:r>
              <a:rPr lang="en-US" sz="1400" dirty="0"/>
              <a:t>Development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 smtClean="0"/>
              <a:t>Filter </a:t>
            </a:r>
            <a:r>
              <a:rPr lang="en-US" sz="1200" dirty="0"/>
              <a:t>wheel </a:t>
            </a:r>
            <a:r>
              <a:rPr lang="en-US" sz="1200" dirty="0" smtClean="0"/>
              <a:t>integration or other concept for goal instrument</a:t>
            </a:r>
            <a:endParaRPr lang="en-US" sz="1200" dirty="0"/>
          </a:p>
          <a:p>
            <a:pPr indent="0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dirty="0"/>
          </a:p>
          <a:p>
            <a:endParaRPr lang="en-GB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09910" cy="430887"/>
          </a:xfrm>
        </p:spPr>
        <p:txBody>
          <a:bodyPr/>
          <a:lstStyle/>
          <a:p>
            <a:r>
              <a:rPr lang="en-GB" b="1" dirty="0"/>
              <a:t>(7) EUV Imager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66" y="2184881"/>
            <a:ext cx="2218359" cy="219987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51690" y="4384754"/>
            <a:ext cx="24691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SWAP EUV Image – </a:t>
            </a:r>
            <a:r>
              <a:rPr lang="en-US" sz="900" dirty="0" err="1" smtClean="0"/>
              <a:t>Proba</a:t>
            </a:r>
            <a:r>
              <a:rPr lang="en-US" sz="900" dirty="0" smtClean="0"/>
              <a:t> 2</a:t>
            </a:r>
            <a:endParaRPr lang="en-US" sz="9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72" y="1619155"/>
            <a:ext cx="1009227" cy="125354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44943" y="707116"/>
            <a:ext cx="1500733" cy="1923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700" b="1" dirty="0" smtClean="0"/>
              <a:t>ESIO target resources:</a:t>
            </a:r>
          </a:p>
          <a:p>
            <a:endParaRPr lang="en-US" sz="700" b="1" dirty="0" smtClean="0"/>
          </a:p>
          <a:p>
            <a:r>
              <a:rPr lang="en-US" sz="700" b="1" dirty="0" smtClean="0"/>
              <a:t>Size</a:t>
            </a:r>
            <a:r>
              <a:rPr lang="en-US" sz="700" b="1" dirty="0"/>
              <a:t>: </a:t>
            </a:r>
            <a:br>
              <a:rPr lang="en-US" sz="700" b="1" dirty="0"/>
            </a:br>
            <a:r>
              <a:rPr lang="en-US" sz="700" b="1" dirty="0"/>
              <a:t>Sensor unit: </a:t>
            </a:r>
            <a:r>
              <a:rPr lang="en-US" sz="700" b="1" dirty="0" smtClean="0"/>
              <a:t/>
            </a:r>
            <a:br>
              <a:rPr lang="en-US" sz="700" b="1" dirty="0" smtClean="0"/>
            </a:br>
            <a:r>
              <a:rPr lang="en-US" sz="700" b="1" dirty="0" smtClean="0"/>
              <a:t>260x120x120 mm</a:t>
            </a:r>
            <a:r>
              <a:rPr lang="en-US" sz="700" b="1" baseline="30000" dirty="0" smtClean="0"/>
              <a:t>3</a:t>
            </a:r>
            <a:endParaRPr lang="en-US" sz="700" b="1" baseline="30000" dirty="0"/>
          </a:p>
          <a:p>
            <a:endParaRPr lang="en-US" sz="700" b="1" dirty="0" smtClean="0"/>
          </a:p>
          <a:p>
            <a:r>
              <a:rPr lang="en-US" sz="700" b="1" dirty="0" smtClean="0"/>
              <a:t>DHU</a:t>
            </a:r>
            <a:r>
              <a:rPr lang="en-US" sz="700" b="1" dirty="0"/>
              <a:t>: </a:t>
            </a:r>
            <a:endParaRPr lang="en-US" sz="700" b="1" dirty="0" smtClean="0"/>
          </a:p>
          <a:p>
            <a:r>
              <a:rPr lang="en-US" sz="700" b="1" dirty="0" smtClean="0"/>
              <a:t>150x80x80 </a:t>
            </a:r>
            <a:r>
              <a:rPr lang="en-US" sz="700" b="1" dirty="0"/>
              <a:t>mm</a:t>
            </a:r>
            <a:r>
              <a:rPr lang="en-US" sz="700" b="1" baseline="30000" dirty="0" smtClean="0"/>
              <a:t>3</a:t>
            </a:r>
          </a:p>
          <a:p>
            <a:endParaRPr lang="en-US" sz="700" b="1" dirty="0" smtClean="0"/>
          </a:p>
          <a:p>
            <a:r>
              <a:rPr lang="en-US" sz="700" b="1" dirty="0" smtClean="0"/>
              <a:t>Mass</a:t>
            </a:r>
            <a:r>
              <a:rPr lang="en-US" sz="700" b="1" dirty="0"/>
              <a:t>: </a:t>
            </a:r>
            <a:r>
              <a:rPr lang="en-US" sz="700" b="1" dirty="0" smtClean="0"/>
              <a:t>7.5 kg</a:t>
            </a:r>
          </a:p>
          <a:p>
            <a:endParaRPr lang="en-US" sz="700" b="1" dirty="0"/>
          </a:p>
          <a:p>
            <a:r>
              <a:rPr lang="en-US" sz="700" b="1" dirty="0" smtClean="0"/>
              <a:t>Power</a:t>
            </a:r>
            <a:r>
              <a:rPr lang="en-US" sz="700" b="1" dirty="0"/>
              <a:t>: </a:t>
            </a:r>
            <a:r>
              <a:rPr lang="en-US" sz="700" b="1" dirty="0" smtClean="0"/>
              <a:t>12 </a:t>
            </a:r>
            <a:r>
              <a:rPr lang="en-US" sz="700" b="1" dirty="0"/>
              <a:t>W</a:t>
            </a:r>
          </a:p>
          <a:p>
            <a:endParaRPr lang="en-US" sz="700" b="1" dirty="0" smtClean="0"/>
          </a:p>
          <a:p>
            <a:r>
              <a:rPr lang="en-US" sz="700" b="1" dirty="0" smtClean="0"/>
              <a:t>Telemetry</a:t>
            </a:r>
            <a:r>
              <a:rPr lang="en-US" sz="700" b="1" dirty="0"/>
              <a:t>: </a:t>
            </a:r>
            <a:br>
              <a:rPr lang="en-US" sz="700" b="1" dirty="0"/>
            </a:br>
            <a:r>
              <a:rPr lang="en-US" sz="700" b="1" dirty="0" smtClean="0"/>
              <a:t>L1</a:t>
            </a:r>
            <a:r>
              <a:rPr lang="en-US" sz="700" b="1" dirty="0"/>
              <a:t>: 24.5 kbps (78.2 kbps)</a:t>
            </a:r>
          </a:p>
          <a:p>
            <a:endParaRPr lang="en-US" sz="700" b="1" dirty="0" smtClean="0"/>
          </a:p>
          <a:p>
            <a:r>
              <a:rPr lang="en-US" sz="700" b="1" dirty="0" smtClean="0"/>
              <a:t>L5</a:t>
            </a:r>
            <a:r>
              <a:rPr lang="en-US" sz="700" b="1" dirty="0"/>
              <a:t>: 6.1 kbps (39.1 kbps</a:t>
            </a:r>
            <a:r>
              <a:rPr lang="en-US" sz="700" b="1" dirty="0" smtClean="0"/>
              <a:t>)</a:t>
            </a: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val="4138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1231" y="637405"/>
            <a:ext cx="5317987" cy="4200131"/>
          </a:xfr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 smtClean="0"/>
              <a:t>Tracking of </a:t>
            </a:r>
            <a:r>
              <a:rPr lang="en-US" sz="1400" dirty="0"/>
              <a:t>Earth-directed CMEs and shocks </a:t>
            </a:r>
            <a:endParaRPr lang="en-US" sz="1400" dirty="0" smtClean="0"/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/>
              <a:t>Mitigate deficiencies in arrival times </a:t>
            </a:r>
            <a:r>
              <a:rPr lang="en-US" sz="1200" dirty="0" smtClean="0"/>
              <a:t>predictions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 smtClean="0"/>
              <a:t>Provide </a:t>
            </a:r>
            <a:r>
              <a:rPr lang="en-US" sz="1200" dirty="0"/>
              <a:t>information on the background solar wind</a:t>
            </a:r>
            <a:endParaRPr lang="en-US" sz="1100" dirty="0"/>
          </a:p>
          <a:p>
            <a:r>
              <a:rPr lang="en-GB" sz="1400" dirty="0"/>
              <a:t>Performance requirements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GB" sz="1200" dirty="0"/>
              <a:t>FoV:  L1: 10 to 40 </a:t>
            </a:r>
            <a:r>
              <a:rPr lang="en-GB" sz="1200" dirty="0" err="1"/>
              <a:t>deg</a:t>
            </a:r>
            <a:r>
              <a:rPr lang="en-GB" sz="1200" dirty="0"/>
              <a:t>, L5: 10 to 60 </a:t>
            </a:r>
            <a:r>
              <a:rPr lang="en-GB" sz="1200" dirty="0" err="1"/>
              <a:t>deg</a:t>
            </a:r>
            <a:r>
              <a:rPr lang="en-GB" sz="1200" dirty="0"/>
              <a:t> (</a:t>
            </a:r>
            <a:r>
              <a:rPr lang="en-GB" sz="1200" b="1" dirty="0"/>
              <a:t>4 to 60 </a:t>
            </a:r>
            <a:r>
              <a:rPr lang="en-GB" sz="1200" b="1" dirty="0" err="1"/>
              <a:t>deg</a:t>
            </a:r>
            <a:r>
              <a:rPr lang="en-GB" sz="1200" dirty="0"/>
              <a:t>)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GB" sz="1200" dirty="0"/>
              <a:t>Spatial resolution:  4 </a:t>
            </a:r>
            <a:r>
              <a:rPr lang="en-GB" sz="1200" dirty="0" err="1"/>
              <a:t>arcmin</a:t>
            </a:r>
            <a:endParaRPr lang="en-GB" sz="1200" dirty="0"/>
          </a:p>
          <a:p>
            <a:pPr marL="621450" lvl="1" indent="-171450">
              <a:buFont typeface="Wingdings" pitchFamily="2" charset="2"/>
              <a:buChar char="§"/>
            </a:pPr>
            <a:r>
              <a:rPr lang="en-GB" sz="1200" dirty="0"/>
              <a:t>Dynamic range: </a:t>
            </a:r>
            <a:r>
              <a:rPr lang="en-US" sz="1200" dirty="0"/>
              <a:t>~1x10</a:t>
            </a:r>
            <a:r>
              <a:rPr lang="en-US" sz="1200" baseline="30000" dirty="0"/>
              <a:t>-11</a:t>
            </a:r>
            <a:r>
              <a:rPr lang="en-US" sz="1200" dirty="0"/>
              <a:t> to ~3x10</a:t>
            </a:r>
            <a:r>
              <a:rPr lang="en-US" sz="1200" baseline="30000" dirty="0"/>
              <a:t>-13</a:t>
            </a:r>
            <a:r>
              <a:rPr lang="en-US" sz="1200" dirty="0"/>
              <a:t> of B</a:t>
            </a:r>
            <a:r>
              <a:rPr lang="en-US" sz="1200" baseline="-25000" dirty="0"/>
              <a:t>0</a:t>
            </a:r>
            <a:r>
              <a:rPr lang="en-US" sz="1200" dirty="0"/>
              <a:t> (G-FoV)</a:t>
            </a:r>
            <a:endParaRPr lang="en-GB" sz="1200" dirty="0"/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 smtClean="0"/>
              <a:t>Accuracy</a:t>
            </a:r>
            <a:r>
              <a:rPr lang="en-US" sz="1200" dirty="0"/>
              <a:t>: 20% of CME signal</a:t>
            </a:r>
            <a:endParaRPr lang="en-GB" sz="1200" dirty="0"/>
          </a:p>
          <a:p>
            <a:r>
              <a:rPr lang="en-US" sz="1400" dirty="0"/>
              <a:t>Heritage: STEREO HI (2 CCD based cameras)</a:t>
            </a:r>
          </a:p>
          <a:p>
            <a:r>
              <a:rPr lang="en-US" sz="1400" dirty="0"/>
              <a:t>Measurement principle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/>
              <a:t>Imaging of the solar wind broad-band visible sun </a:t>
            </a:r>
            <a:r>
              <a:rPr lang="en-US" sz="1200" dirty="0" smtClean="0"/>
              <a:t>light</a:t>
            </a:r>
            <a:endParaRPr lang="en-US" sz="1200" dirty="0"/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/>
              <a:t>Low signal, high dynamic range </a:t>
            </a:r>
            <a:endParaRPr lang="en-US" sz="1200" dirty="0" smtClean="0"/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 smtClean="0"/>
              <a:t>L1 configuration: 2 instruments </a:t>
            </a:r>
            <a:r>
              <a:rPr lang="en-US" sz="1200" dirty="0"/>
              <a:t>each one </a:t>
            </a:r>
            <a:r>
              <a:rPr lang="en-US" sz="1200" dirty="0" smtClean="0"/>
              <a:t>camera</a:t>
            </a:r>
            <a:endParaRPr lang="en-US" sz="1200" dirty="0"/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/>
              <a:t>L5 configuration: 2 cameras within one instrument </a:t>
            </a:r>
          </a:p>
          <a:p>
            <a:r>
              <a:rPr lang="en-US" sz="1200" dirty="0" smtClean="0"/>
              <a:t>No particular development </a:t>
            </a:r>
            <a:r>
              <a:rPr lang="en-US" sz="1200" dirty="0"/>
              <a:t>for Lagrange missions </a:t>
            </a:r>
          </a:p>
          <a:p>
            <a:endParaRPr lang="en-GB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(8) Heliospheric Imager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37" y="735208"/>
            <a:ext cx="2449287" cy="183382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903" y="2995777"/>
            <a:ext cx="3708180" cy="151805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918580" y="1045318"/>
            <a:ext cx="122542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600" b="1" dirty="0"/>
              <a:t>Size: </a:t>
            </a:r>
            <a:br>
              <a:rPr lang="en-US" sz="600" b="1" dirty="0"/>
            </a:br>
            <a:r>
              <a:rPr lang="en-US" sz="600" b="1" dirty="0" smtClean="0"/>
              <a:t>2 </a:t>
            </a:r>
            <a:r>
              <a:rPr lang="en-US" sz="600" b="1" dirty="0"/>
              <a:t>Sensor units for </a:t>
            </a:r>
            <a:r>
              <a:rPr lang="en-US" sz="600" b="1" dirty="0" smtClean="0"/>
              <a:t>L1:</a:t>
            </a:r>
          </a:p>
          <a:p>
            <a:r>
              <a:rPr lang="en-US" sz="600" b="1" dirty="0" smtClean="0"/>
              <a:t>760x500 </a:t>
            </a:r>
            <a:r>
              <a:rPr lang="en-US" sz="600" b="1" dirty="0"/>
              <a:t>x230 </a:t>
            </a:r>
            <a:r>
              <a:rPr lang="en-US" sz="600" b="1" dirty="0" smtClean="0"/>
              <a:t> mm</a:t>
            </a:r>
            <a:r>
              <a:rPr lang="en-US" sz="600" b="1" baseline="30000" dirty="0" smtClean="0"/>
              <a:t>3</a:t>
            </a:r>
            <a:endParaRPr lang="en-US" sz="600" b="1" baseline="30000" dirty="0"/>
          </a:p>
          <a:p>
            <a:endParaRPr lang="da-DK" sz="600" b="1" dirty="0" smtClean="0"/>
          </a:p>
          <a:p>
            <a:r>
              <a:rPr lang="da-DK" sz="600" b="1" dirty="0" smtClean="0"/>
              <a:t>1 </a:t>
            </a:r>
            <a:r>
              <a:rPr lang="da-DK" sz="600" b="1" dirty="0"/>
              <a:t>Sensor unit for </a:t>
            </a:r>
            <a:r>
              <a:rPr lang="da-DK" sz="600" b="1" dirty="0" smtClean="0"/>
              <a:t>L5:</a:t>
            </a:r>
          </a:p>
          <a:p>
            <a:r>
              <a:rPr lang="da-DK" sz="600" b="1" dirty="0" smtClean="0"/>
              <a:t>840 </a:t>
            </a:r>
            <a:r>
              <a:rPr lang="da-DK" sz="600" b="1" dirty="0"/>
              <a:t>x 550 x 260</a:t>
            </a:r>
            <a:endParaRPr lang="en-US" sz="600" b="1" dirty="0" smtClean="0"/>
          </a:p>
          <a:p>
            <a:endParaRPr lang="en-US" sz="600" b="1" dirty="0" smtClean="0"/>
          </a:p>
          <a:p>
            <a:r>
              <a:rPr lang="en-US" sz="600" b="1" dirty="0" smtClean="0"/>
              <a:t>1 DHU for </a:t>
            </a:r>
            <a:r>
              <a:rPr lang="en-US" sz="600" b="1" dirty="0"/>
              <a:t>L1 and L5 :  </a:t>
            </a:r>
            <a:endParaRPr lang="en-US" sz="600" b="1" dirty="0" smtClean="0"/>
          </a:p>
          <a:p>
            <a:r>
              <a:rPr lang="en-US" sz="600" b="1" dirty="0"/>
              <a:t>250 x 150 x 60  mm</a:t>
            </a:r>
            <a:r>
              <a:rPr lang="en-US" sz="600" b="1" baseline="30000" dirty="0" smtClean="0"/>
              <a:t>3</a:t>
            </a:r>
          </a:p>
          <a:p>
            <a:endParaRPr lang="en-US" sz="600" b="1" dirty="0" smtClean="0"/>
          </a:p>
          <a:p>
            <a:r>
              <a:rPr lang="en-US" sz="600" b="1" dirty="0" smtClean="0"/>
              <a:t>Mass</a:t>
            </a:r>
            <a:r>
              <a:rPr lang="en-US" sz="600" b="1" dirty="0"/>
              <a:t>: </a:t>
            </a:r>
            <a:endParaRPr lang="en-US" sz="600" b="1" dirty="0" smtClean="0"/>
          </a:p>
          <a:p>
            <a:r>
              <a:rPr lang="en-US" sz="600" b="1" dirty="0" smtClean="0"/>
              <a:t>L1: 32 kg</a:t>
            </a:r>
          </a:p>
          <a:p>
            <a:r>
              <a:rPr lang="en-US" sz="600" b="1" dirty="0" smtClean="0"/>
              <a:t>L5: 20 kg</a:t>
            </a:r>
          </a:p>
          <a:p>
            <a:endParaRPr lang="en-US" sz="600" b="1" dirty="0"/>
          </a:p>
          <a:p>
            <a:r>
              <a:rPr lang="en-US" sz="600" b="1" dirty="0" smtClean="0"/>
              <a:t>Power</a:t>
            </a:r>
            <a:r>
              <a:rPr lang="en-US" sz="600" b="1" dirty="0"/>
              <a:t>: </a:t>
            </a:r>
            <a:endParaRPr lang="en-US" sz="600" b="1" dirty="0" smtClean="0"/>
          </a:p>
          <a:p>
            <a:r>
              <a:rPr lang="en-US" sz="600" b="1" dirty="0" smtClean="0"/>
              <a:t>L1: 38 W</a:t>
            </a:r>
          </a:p>
          <a:p>
            <a:r>
              <a:rPr lang="en-US" sz="600" b="1" dirty="0" smtClean="0"/>
              <a:t>L5: 22 W</a:t>
            </a:r>
            <a:endParaRPr lang="en-US" sz="600" b="1" dirty="0"/>
          </a:p>
          <a:p>
            <a:endParaRPr lang="en-US" sz="600" b="1" dirty="0" smtClean="0"/>
          </a:p>
          <a:p>
            <a:r>
              <a:rPr lang="en-US" sz="600" b="1" dirty="0" smtClean="0"/>
              <a:t>Telemetry</a:t>
            </a:r>
            <a:r>
              <a:rPr lang="en-US" sz="600" b="1" dirty="0"/>
              <a:t>: </a:t>
            </a:r>
            <a:br>
              <a:rPr lang="en-US" sz="600" b="1" dirty="0"/>
            </a:br>
            <a:r>
              <a:rPr lang="en-US" sz="600" b="1" dirty="0"/>
              <a:t>L1: 42 kbps, L5: 60 kbps</a:t>
            </a:r>
          </a:p>
        </p:txBody>
      </p:sp>
    </p:spTree>
    <p:extLst>
      <p:ext uri="{BB962C8B-B14F-4D97-AF65-F5344CB8AC3E}">
        <p14:creationId xmlns:p14="http://schemas.microsoft.com/office/powerpoint/2010/main" val="25218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642" y="677075"/>
            <a:ext cx="4734754" cy="4113027"/>
          </a:xfr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/>
              <a:t>Measurement objective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/>
              <a:t>To monitor flare activity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/>
              <a:t>Provide information to predict </a:t>
            </a:r>
            <a:r>
              <a:rPr lang="en-US" sz="1200" dirty="0" smtClean="0"/>
              <a:t>HF </a:t>
            </a:r>
            <a:r>
              <a:rPr lang="en-US" sz="1200" dirty="0"/>
              <a:t>radio wave absorption in the </a:t>
            </a:r>
            <a:r>
              <a:rPr lang="en-US" sz="1200" dirty="0" smtClean="0"/>
              <a:t>upper </a:t>
            </a:r>
            <a:r>
              <a:rPr lang="en-US" sz="1200" dirty="0"/>
              <a:t>atmosphere D-region</a:t>
            </a:r>
          </a:p>
          <a:p>
            <a:r>
              <a:rPr lang="en-US" sz="1400" dirty="0"/>
              <a:t>Performance requirements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 err="1"/>
              <a:t>Intergrated</a:t>
            </a:r>
            <a:r>
              <a:rPr lang="en-US" sz="1200" dirty="0"/>
              <a:t> solar X-ray flux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/>
              <a:t>Range: 1-8 Å (</a:t>
            </a:r>
            <a:r>
              <a:rPr lang="en-US" sz="1200" b="1" dirty="0"/>
              <a:t>0.5-8 Å</a:t>
            </a:r>
            <a:r>
              <a:rPr lang="en-US" sz="1200" dirty="0"/>
              <a:t>)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/>
              <a:t>Dynamic range: 2x10</a:t>
            </a:r>
            <a:r>
              <a:rPr lang="en-US" sz="1200" baseline="30000" dirty="0"/>
              <a:t>-8</a:t>
            </a:r>
            <a:r>
              <a:rPr lang="en-US" sz="1200" dirty="0"/>
              <a:t> to 2x10</a:t>
            </a:r>
            <a:r>
              <a:rPr lang="en-US" sz="1200" baseline="30000" dirty="0"/>
              <a:t>-3</a:t>
            </a:r>
            <a:r>
              <a:rPr lang="en-US" sz="1200" dirty="0"/>
              <a:t> W/m</a:t>
            </a:r>
            <a:r>
              <a:rPr lang="en-US" sz="1200" baseline="30000" dirty="0"/>
              <a:t>2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/>
              <a:t>Accuracy: 15% </a:t>
            </a:r>
          </a:p>
          <a:p>
            <a:r>
              <a:rPr lang="en-US" sz="1400" dirty="0"/>
              <a:t>Key characteristics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/>
              <a:t>Heritage: SMART 1 XSM, </a:t>
            </a:r>
            <a:r>
              <a:rPr lang="en-US" sz="1200" dirty="0" err="1" smtClean="0"/>
              <a:t>BepiColombo</a:t>
            </a:r>
            <a:r>
              <a:rPr lang="en-US" sz="1200" dirty="0" smtClean="0"/>
              <a:t> </a:t>
            </a:r>
            <a:r>
              <a:rPr lang="en-US" sz="1200" dirty="0"/>
              <a:t>SIXS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/>
              <a:t>FoV: 100 </a:t>
            </a:r>
            <a:r>
              <a:rPr lang="en-US" sz="1200" dirty="0" err="1"/>
              <a:t>deg</a:t>
            </a:r>
            <a:endParaRPr lang="en-US" sz="1200" dirty="0"/>
          </a:p>
          <a:p>
            <a:r>
              <a:rPr lang="en-US" sz="1400" dirty="0"/>
              <a:t>Development based on heritage needed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/>
              <a:t>Compact X-ray Flux </a:t>
            </a:r>
            <a:r>
              <a:rPr lang="en-US" sz="1200" dirty="0" smtClean="0"/>
              <a:t>Meter, ESA development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 err="1" smtClean="0"/>
              <a:t>Maximisation</a:t>
            </a:r>
            <a:r>
              <a:rPr lang="en-US" sz="1200" dirty="0" smtClean="0"/>
              <a:t> of benefit for L5 targeted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(9) X-ray flux monitor</a:t>
            </a:r>
            <a:endParaRPr lang="en-GB" b="1" dirty="0"/>
          </a:p>
        </p:txBody>
      </p:sp>
      <p:pic>
        <p:nvPicPr>
          <p:cNvPr id="5" name="Picture 4" descr="Image result for GOES X-ray flux for fla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1" y="770817"/>
            <a:ext cx="3991074" cy="21424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484" y="3395189"/>
            <a:ext cx="1568714" cy="11050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54" y="3395190"/>
            <a:ext cx="2035300" cy="110508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978302" y="2409242"/>
            <a:ext cx="1165698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700" b="1" dirty="0"/>
              <a:t>Size: </a:t>
            </a:r>
            <a:br>
              <a:rPr lang="en-US" sz="700" b="1" dirty="0"/>
            </a:br>
            <a:r>
              <a:rPr lang="en-US" sz="700" b="1" dirty="0"/>
              <a:t>Sensor unit: </a:t>
            </a:r>
            <a:endParaRPr lang="en-US" sz="700" b="1" dirty="0" smtClean="0"/>
          </a:p>
          <a:p>
            <a:r>
              <a:rPr lang="en-US" sz="700" b="1" dirty="0" smtClean="0"/>
              <a:t>100x100x80 mm</a:t>
            </a:r>
            <a:r>
              <a:rPr lang="en-US" sz="700" b="1" baseline="30000" dirty="0" smtClean="0"/>
              <a:t>3</a:t>
            </a:r>
            <a:endParaRPr lang="en-US" sz="700" b="1" baseline="30000" dirty="0"/>
          </a:p>
          <a:p>
            <a:endParaRPr lang="en-US" sz="700" b="1" dirty="0" smtClean="0"/>
          </a:p>
          <a:p>
            <a:r>
              <a:rPr lang="en-US" sz="700" b="1" dirty="0" smtClean="0"/>
              <a:t>DHU</a:t>
            </a:r>
            <a:r>
              <a:rPr lang="en-US" sz="700" b="1" dirty="0"/>
              <a:t>: </a:t>
            </a:r>
            <a:endParaRPr lang="en-US" sz="700" b="1" dirty="0" smtClean="0"/>
          </a:p>
          <a:p>
            <a:r>
              <a:rPr lang="en-US" sz="700" b="1" dirty="0" smtClean="0"/>
              <a:t>150x80x</a:t>
            </a:r>
          </a:p>
          <a:p>
            <a:r>
              <a:rPr lang="en-US" sz="700" b="1" dirty="0" smtClean="0"/>
              <a:t>80 mm</a:t>
            </a:r>
            <a:r>
              <a:rPr lang="en-US" sz="700" b="1" baseline="30000" dirty="0" smtClean="0"/>
              <a:t>3</a:t>
            </a:r>
          </a:p>
          <a:p>
            <a:endParaRPr lang="en-US" sz="700" b="1" dirty="0" smtClean="0"/>
          </a:p>
          <a:p>
            <a:r>
              <a:rPr lang="en-US" sz="700" b="1" dirty="0" smtClean="0"/>
              <a:t>Mass</a:t>
            </a:r>
            <a:r>
              <a:rPr lang="en-US" sz="700" b="1" dirty="0"/>
              <a:t>: </a:t>
            </a:r>
            <a:r>
              <a:rPr lang="en-US" sz="700" b="1" dirty="0" smtClean="0"/>
              <a:t>2 kg</a:t>
            </a:r>
          </a:p>
          <a:p>
            <a:endParaRPr lang="en-US" sz="700" b="1" dirty="0"/>
          </a:p>
          <a:p>
            <a:r>
              <a:rPr lang="en-US" sz="700" b="1" dirty="0" smtClean="0"/>
              <a:t>Power</a:t>
            </a:r>
            <a:r>
              <a:rPr lang="en-US" sz="700" b="1" dirty="0"/>
              <a:t>: </a:t>
            </a:r>
            <a:r>
              <a:rPr lang="en-US" sz="700" b="1" dirty="0" smtClean="0"/>
              <a:t>1 </a:t>
            </a:r>
            <a:r>
              <a:rPr lang="en-US" sz="700" b="1" dirty="0"/>
              <a:t>W</a:t>
            </a:r>
          </a:p>
          <a:p>
            <a:endParaRPr lang="en-US" sz="700" b="1" dirty="0" smtClean="0"/>
          </a:p>
          <a:p>
            <a:r>
              <a:rPr lang="en-US" sz="700" b="1" dirty="0" smtClean="0"/>
              <a:t>Telemetry</a:t>
            </a:r>
            <a:r>
              <a:rPr lang="en-US" sz="700" b="1" dirty="0"/>
              <a:t>: </a:t>
            </a:r>
            <a:r>
              <a:rPr lang="en-US" sz="700" b="1" dirty="0" smtClean="0"/>
              <a:t/>
            </a:r>
            <a:br>
              <a:rPr lang="en-US" sz="700" b="1" dirty="0" smtClean="0"/>
            </a:br>
            <a:r>
              <a:rPr lang="en-US" sz="700" b="1" dirty="0" smtClean="0"/>
              <a:t>1 (2) kbps</a:t>
            </a: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val="3777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8688" y="550703"/>
            <a:ext cx="5228058" cy="4220541"/>
          </a:xfr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 smtClean="0"/>
              <a:t>Tracking of </a:t>
            </a:r>
            <a:r>
              <a:rPr lang="en-US" sz="1400" dirty="0"/>
              <a:t>shocks in the inner heliosphere 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/>
              <a:t>Identify type of burst (Type II/IV – CME</a:t>
            </a:r>
            <a:r>
              <a:rPr lang="en-GB" sz="1200" dirty="0"/>
              <a:t>/flares</a:t>
            </a:r>
            <a:r>
              <a:rPr lang="en-US" sz="1200" dirty="0"/>
              <a:t>)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/>
              <a:t>Determination of shock distance from the Sun and </a:t>
            </a:r>
            <a:r>
              <a:rPr lang="en-US" sz="1200" dirty="0" smtClean="0"/>
              <a:t>speed</a:t>
            </a:r>
          </a:p>
          <a:p>
            <a:r>
              <a:rPr lang="en-US" sz="1400" dirty="0" smtClean="0"/>
              <a:t>Heritage: STEREO S/WAVES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 smtClean="0"/>
              <a:t>All-sky </a:t>
            </a:r>
            <a:r>
              <a:rPr lang="en-US" sz="1200" dirty="0"/>
              <a:t>field of view, 3 antennas </a:t>
            </a:r>
          </a:p>
          <a:p>
            <a:r>
              <a:rPr lang="en-US" sz="1400" dirty="0" smtClean="0"/>
              <a:t>Performance </a:t>
            </a:r>
            <a:r>
              <a:rPr lang="en-US" sz="1400" dirty="0"/>
              <a:t>requirements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/>
              <a:t>Frequency range: 40 kHz - 10 MHz  (</a:t>
            </a:r>
            <a:r>
              <a:rPr lang="en-US" sz="1200" b="1" dirty="0"/>
              <a:t>10 kHz - 60 MHz</a:t>
            </a:r>
            <a:r>
              <a:rPr lang="en-US" sz="1200" dirty="0"/>
              <a:t>)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/>
              <a:t>Dynamic range (f-dependent): 50 to 110 (</a:t>
            </a:r>
            <a:r>
              <a:rPr lang="en-US" sz="1200" b="1" dirty="0"/>
              <a:t>120</a:t>
            </a:r>
            <a:r>
              <a:rPr lang="en-US" sz="1200" dirty="0"/>
              <a:t>) dB</a:t>
            </a:r>
          </a:p>
          <a:p>
            <a:r>
              <a:rPr lang="en-US" sz="1400" dirty="0" smtClean="0"/>
              <a:t>Three </a:t>
            </a:r>
            <a:r>
              <a:rPr lang="en-US" sz="1400" dirty="0"/>
              <a:t>modified receivers to be </a:t>
            </a:r>
            <a:r>
              <a:rPr lang="en-US" sz="1400" dirty="0" smtClean="0"/>
              <a:t>developed (direction finding)</a:t>
            </a:r>
            <a:endParaRPr lang="en-US" sz="1400" dirty="0"/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/>
              <a:t>Fixed Frequency Receiver (FFR)  30 or 32 MHz</a:t>
            </a:r>
            <a:br>
              <a:rPr lang="en-US" sz="1200" dirty="0"/>
            </a:br>
            <a:r>
              <a:rPr lang="en-US" sz="1200" dirty="0"/>
              <a:t>(link to ground-based measurements )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/>
              <a:t>High Frequency Receivers (HFR)  ~16 MHz to ~125 kHz</a:t>
            </a:r>
            <a:br>
              <a:rPr lang="en-US" sz="1200" dirty="0"/>
            </a:br>
            <a:r>
              <a:rPr lang="en-US" sz="1200" dirty="0"/>
              <a:t>(radio noise within several solar radii to about 0.5 AU)</a:t>
            </a:r>
          </a:p>
          <a:p>
            <a:pPr marL="621450" lvl="1" indent="-171450">
              <a:buFont typeface="Wingdings" pitchFamily="2" charset="2"/>
              <a:buChar char="§"/>
            </a:pPr>
            <a:r>
              <a:rPr lang="en-US" sz="1200" dirty="0"/>
              <a:t>Low Frequency Receiver (LFR) ~160 kHz to ~2.5 kHz</a:t>
            </a:r>
            <a:br>
              <a:rPr lang="en-US" sz="1200" dirty="0"/>
            </a:br>
            <a:r>
              <a:rPr lang="en-US" sz="1200" dirty="0"/>
              <a:t>(radio noise within 0.5 AU to 1 AU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(10) Radio-burst </a:t>
            </a:r>
            <a:r>
              <a:rPr lang="en-GB" b="1" dirty="0"/>
              <a:t>Spectrometer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46" y="2881056"/>
            <a:ext cx="3139790" cy="169593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746" y="686030"/>
            <a:ext cx="3139790" cy="20609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100671" y="2093457"/>
            <a:ext cx="974857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700" b="1" dirty="0"/>
              <a:t>Size: </a:t>
            </a:r>
            <a:r>
              <a:rPr lang="en-US" sz="700" b="1" dirty="0" smtClean="0"/>
              <a:t/>
            </a:r>
            <a:br>
              <a:rPr lang="en-US" sz="700" b="1" dirty="0" smtClean="0"/>
            </a:br>
            <a:r>
              <a:rPr lang="en-US" sz="700" b="1" dirty="0" smtClean="0"/>
              <a:t>200 </a:t>
            </a:r>
            <a:r>
              <a:rPr lang="en-US" sz="700" b="1" dirty="0"/>
              <a:t>x </a:t>
            </a:r>
            <a:r>
              <a:rPr lang="en-US" sz="700" b="1" dirty="0" smtClean="0"/>
              <a:t>200 </a:t>
            </a:r>
            <a:r>
              <a:rPr lang="en-US" sz="700" b="1" dirty="0"/>
              <a:t>x </a:t>
            </a:r>
            <a:r>
              <a:rPr lang="en-US" sz="700" b="1" dirty="0" smtClean="0"/>
              <a:t/>
            </a:r>
            <a:br>
              <a:rPr lang="en-US" sz="700" b="1" dirty="0" smtClean="0"/>
            </a:br>
            <a:r>
              <a:rPr lang="en-US" sz="700" b="1" dirty="0" smtClean="0"/>
              <a:t>180 mm</a:t>
            </a:r>
            <a:r>
              <a:rPr lang="en-US" sz="700" b="1" baseline="30000" dirty="0" smtClean="0"/>
              <a:t>3</a:t>
            </a:r>
            <a:endParaRPr lang="en-US" sz="700" b="1" baseline="30000" dirty="0"/>
          </a:p>
          <a:p>
            <a:endParaRPr lang="en-US" sz="700" b="1" dirty="0" smtClean="0"/>
          </a:p>
          <a:p>
            <a:r>
              <a:rPr lang="en-US" sz="700" b="1" dirty="0" smtClean="0"/>
              <a:t>Mass</a:t>
            </a:r>
            <a:r>
              <a:rPr lang="en-US" sz="700" b="1" dirty="0"/>
              <a:t>: </a:t>
            </a:r>
            <a:r>
              <a:rPr lang="en-US" sz="700" b="1" dirty="0" smtClean="0"/>
              <a:t>13.25 kg</a:t>
            </a:r>
          </a:p>
          <a:p>
            <a:endParaRPr lang="en-US" sz="700" b="1" dirty="0"/>
          </a:p>
          <a:p>
            <a:r>
              <a:rPr lang="en-US" sz="700" b="1" dirty="0" smtClean="0"/>
              <a:t>Power</a:t>
            </a:r>
            <a:r>
              <a:rPr lang="en-US" sz="700" b="1" dirty="0"/>
              <a:t>: </a:t>
            </a:r>
            <a:r>
              <a:rPr lang="en-US" sz="700" b="1" dirty="0" smtClean="0"/>
              <a:t>15.4 </a:t>
            </a:r>
            <a:r>
              <a:rPr lang="en-US" sz="700" b="1" dirty="0"/>
              <a:t>W</a:t>
            </a:r>
          </a:p>
          <a:p>
            <a:endParaRPr lang="en-US" sz="700" b="1" dirty="0" smtClean="0"/>
          </a:p>
          <a:p>
            <a:r>
              <a:rPr lang="en-US" sz="700" b="1" dirty="0" smtClean="0"/>
              <a:t>Telemetry</a:t>
            </a:r>
            <a:r>
              <a:rPr lang="en-US" sz="700" b="1" dirty="0"/>
              <a:t>: </a:t>
            </a:r>
            <a:r>
              <a:rPr lang="en-US" sz="700" b="1" dirty="0" smtClean="0"/>
              <a:t/>
            </a:r>
            <a:br>
              <a:rPr lang="en-US" sz="700" b="1" dirty="0" smtClean="0"/>
            </a:br>
            <a:r>
              <a:rPr lang="en-US" sz="700" b="1" dirty="0" smtClean="0"/>
              <a:t>2.5 (4) kbps</a:t>
            </a:r>
            <a:endParaRPr lang="en-US" sz="700" b="1" dirty="0"/>
          </a:p>
        </p:txBody>
      </p:sp>
      <p:sp>
        <p:nvSpPr>
          <p:cNvPr id="7" name="Left Brace 6"/>
          <p:cNvSpPr/>
          <p:nvPr/>
        </p:nvSpPr>
        <p:spPr>
          <a:xfrm>
            <a:off x="781776" y="3788225"/>
            <a:ext cx="202424" cy="726552"/>
          </a:xfrm>
          <a:prstGeom prst="leftBrace">
            <a:avLst>
              <a:gd name="adj1" fmla="val 8333"/>
              <a:gd name="adj2" fmla="val 500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6783" y="3788985"/>
            <a:ext cx="743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800" dirty="0" smtClean="0"/>
              <a:t>Spectral </a:t>
            </a:r>
            <a:r>
              <a:rPr lang="en-US" sz="800" dirty="0"/>
              <a:t>analysis and direction </a:t>
            </a:r>
            <a:r>
              <a:rPr lang="en-US" sz="800" dirty="0" smtClean="0"/>
              <a:t>finding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570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036605"/>
              </p:ext>
            </p:extLst>
          </p:nvPr>
        </p:nvGraphicFramePr>
        <p:xfrm>
          <a:off x="380883" y="692550"/>
          <a:ext cx="8379209" cy="3807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383"/>
                <a:gridCol w="2426736"/>
                <a:gridCol w="2997632"/>
                <a:gridCol w="980422"/>
                <a:gridCol w="1672036"/>
              </a:tblGrid>
              <a:tr h="221850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1" u="none" strike="noStrike" dirty="0">
                          <a:effectLst/>
                        </a:rPr>
                        <a:t>#</a:t>
                      </a:r>
                      <a:endParaRPr lang="en-GB" sz="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u="none" strike="noStrike" dirty="0">
                          <a:effectLst/>
                        </a:rPr>
                        <a:t>Product Name </a:t>
                      </a:r>
                      <a:endParaRPr lang="en-GB" sz="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800" b="1" u="none" strike="noStrike" dirty="0">
                          <a:effectLst/>
                        </a:rPr>
                        <a:t>Observation / measurement</a:t>
                      </a:r>
                      <a:endParaRPr lang="en-GB" sz="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u="none" strike="noStrike" dirty="0">
                          <a:effectLst/>
                        </a:rPr>
                        <a:t>Classification</a:t>
                      </a:r>
                      <a:endParaRPr lang="en-GB" sz="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u="none" strike="noStrike" dirty="0">
                          <a:effectLst/>
                        </a:rPr>
                        <a:t>Instrument</a:t>
                      </a:r>
                      <a:endParaRPr lang="en-GB" sz="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0620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>
                          <a:effectLst/>
                        </a:rPr>
                        <a:t>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</a:rPr>
                        <a:t>Interplanetary Magnetic-Field (IMF)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IMF properties and dynamics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High priority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u="none" strike="noStrike" dirty="0">
                          <a:solidFill>
                            <a:srgbClr val="008542"/>
                          </a:solidFill>
                          <a:effectLst/>
                        </a:rPr>
                        <a:t>Magnetometer</a:t>
                      </a:r>
                      <a:endParaRPr lang="en-GB" sz="800" b="1" i="0" u="none" strike="noStrike" dirty="0">
                        <a:solidFill>
                          <a:srgbClr val="00854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7159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</a:rPr>
                        <a:t>Solar-Wind Properties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Solar-wind velocity, bulk-density and temperature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High priority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u="none" strike="noStrike" dirty="0">
                          <a:solidFill>
                            <a:srgbClr val="008542"/>
                          </a:solidFill>
                          <a:effectLst/>
                        </a:rPr>
                        <a:t>Plasma </a:t>
                      </a:r>
                      <a:r>
                        <a:rPr lang="en-GB" sz="800" b="1" u="none" strike="noStrike" dirty="0" smtClean="0">
                          <a:solidFill>
                            <a:srgbClr val="008542"/>
                          </a:solidFill>
                          <a:effectLst/>
                        </a:rPr>
                        <a:t>Analyser</a:t>
                      </a:r>
                      <a:endParaRPr lang="en-GB" sz="800" b="1" i="0" u="none" strike="noStrike" dirty="0">
                        <a:solidFill>
                          <a:srgbClr val="00854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0620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Photospheric Solar Disk Magnetic Field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Magnetic-field mapping of the photosphere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High priority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GB" sz="800" b="1" u="none" strike="noStrike" kern="1200" dirty="0" smtClean="0">
                          <a:solidFill>
                            <a:srgbClr val="00854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Magnetograph</a:t>
                      </a:r>
                      <a:endParaRPr lang="en-GB" sz="800" b="1" u="none" strike="noStrike" kern="1200" dirty="0">
                        <a:solidFill>
                          <a:srgbClr val="00854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0620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</a:rPr>
                        <a:t>White-light wide-angle Coronagraph Images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800" u="none" strike="noStrike">
                          <a:effectLst/>
                        </a:rPr>
                        <a:t>Intensity Mapping of outer corona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High priority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GB" sz="800" b="1" u="none" strike="noStrike" kern="1200" dirty="0" smtClean="0">
                          <a:solidFill>
                            <a:srgbClr val="00854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Coronagraph</a:t>
                      </a:r>
                      <a:endParaRPr lang="en-GB" sz="800" b="1" u="none" strike="noStrike" kern="1200" dirty="0">
                        <a:solidFill>
                          <a:srgbClr val="00854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0620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>
                          <a:effectLst/>
                        </a:rPr>
                        <a:t>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Coronal EUV Images of the Sun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800" u="none" strike="noStrike">
                          <a:effectLst/>
                        </a:rPr>
                        <a:t>Intensity mapping of the low Corona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High priority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GB" sz="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EUV </a:t>
                      </a:r>
                      <a:r>
                        <a:rPr lang="en-GB" sz="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imager</a:t>
                      </a:r>
                      <a:endParaRPr lang="en-GB" sz="800" b="1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0620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Heliospheric Images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800" u="none" strike="noStrike" dirty="0">
                          <a:effectLst/>
                        </a:rPr>
                        <a:t>Intensity Mapping of Heliosphere 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High priority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GB" sz="800" b="1" u="none" strike="noStrike" kern="1200" dirty="0">
                          <a:solidFill>
                            <a:srgbClr val="00854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Heliospheric Imager</a:t>
                      </a: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9029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Solar X-ray flux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GB" sz="800" u="none" strike="noStrike">
                          <a:effectLst/>
                        </a:rPr>
                        <a:t>X-ray flux monitoring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</a:rPr>
                        <a:t>High priority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GB" sz="800" b="1" u="none" strike="noStrike" kern="1200" dirty="0">
                          <a:solidFill>
                            <a:srgbClr val="00854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X-ray monitor</a:t>
                      </a: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</a:rPr>
                        <a:t>High Energy Protons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Energy distribution and flux dynamics  with 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E&gt;10 MeV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High priority (L1)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Enhancing (L5)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u="none" strike="noStrike" dirty="0">
                          <a:solidFill>
                            <a:srgbClr val="008542"/>
                          </a:solidFill>
                          <a:effectLst/>
                        </a:rPr>
                        <a:t>Radiation monitor</a:t>
                      </a:r>
                      <a:endParaRPr lang="en-GB" sz="800" b="1" i="0" u="none" strike="noStrike" dirty="0">
                        <a:solidFill>
                          <a:srgbClr val="00854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3991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</a:rPr>
                        <a:t>Medium-Energy ions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Detection of Solar-Wind Ions with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E = 30keV/</a:t>
                      </a:r>
                      <a:r>
                        <a:rPr lang="en-US" sz="800" u="none" strike="noStrike" dirty="0" err="1">
                          <a:effectLst/>
                        </a:rPr>
                        <a:t>nuc</a:t>
                      </a:r>
                      <a:r>
                        <a:rPr lang="en-US" sz="800" u="none" strike="noStrike" dirty="0">
                          <a:effectLst/>
                        </a:rPr>
                        <a:t> to 1 MeV/</a:t>
                      </a:r>
                      <a:r>
                        <a:rPr lang="en-US" sz="800" u="none" strike="noStrike" dirty="0" err="1">
                          <a:effectLst/>
                        </a:rPr>
                        <a:t>nuc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High priority (L1)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Enhancing (L5)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Medium Energy Particle </a:t>
                      </a:r>
                      <a:r>
                        <a:rPr lang="en-GB" sz="800" b="1" i="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Spectrometer</a:t>
                      </a:r>
                      <a:endParaRPr lang="en-GB" sz="8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6360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</a:rPr>
                        <a:t>Medium-Energy electrons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Solar-Wind Electron flux and energy distribution with  </a:t>
                      </a:r>
                      <a:endParaRPr lang="en-US" sz="8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en-US" sz="800" u="none" strike="noStrike" dirty="0" smtClean="0">
                          <a:effectLst/>
                        </a:rPr>
                        <a:t>E </a:t>
                      </a:r>
                      <a:r>
                        <a:rPr lang="en-US" sz="800" u="none" strike="noStrike" dirty="0">
                          <a:effectLst/>
                        </a:rPr>
                        <a:t>= 30 </a:t>
                      </a:r>
                      <a:r>
                        <a:rPr lang="en-US" sz="800" u="none" strike="noStrike" dirty="0" err="1">
                          <a:effectLst/>
                        </a:rPr>
                        <a:t>keV</a:t>
                      </a:r>
                      <a:r>
                        <a:rPr lang="en-US" sz="800" u="none" strike="noStrike" dirty="0">
                          <a:effectLst/>
                        </a:rPr>
                        <a:t> to 8 MeV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High priority (L1)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Enhancing (L5)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Medium Energy Particle </a:t>
                      </a:r>
                      <a:r>
                        <a:rPr lang="en-GB" sz="800" b="1" i="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Spectrometer</a:t>
                      </a:r>
                      <a:endParaRPr lang="en-GB" sz="8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2117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</a:rPr>
                        <a:t>Solar radio-spectrographic emissions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Detection of radio burst/flare signatures and associated outward expanding shocks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Enhancing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Radio burst </a:t>
                      </a:r>
                      <a:r>
                        <a:rPr lang="en-GB" sz="8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spectrograph</a:t>
                      </a:r>
                      <a:endParaRPr lang="en-GB" sz="8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1196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Medium-Energy Ions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Solar-Wind Ion flux and energy distribution with 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E = 1 to 10 MeV/</a:t>
                      </a:r>
                      <a:r>
                        <a:rPr lang="en-US" sz="800" u="none" strike="noStrike" dirty="0" err="1">
                          <a:effectLst/>
                        </a:rPr>
                        <a:t>nuc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Enhancing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Medium Energy Particle </a:t>
                      </a:r>
                      <a:r>
                        <a:rPr lang="en-GB" sz="800" b="1" i="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Spectrometer</a:t>
                      </a:r>
                      <a:endParaRPr lang="en-GB" sz="8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2280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</a:rPr>
                        <a:t>High-Energy Ions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Solar-Wind Ion flux and energy distribution with 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E &gt;10 MeV/</a:t>
                      </a:r>
                      <a:r>
                        <a:rPr lang="en-US" sz="800" u="none" strike="noStrike" dirty="0" err="1">
                          <a:effectLst/>
                        </a:rPr>
                        <a:t>nuc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</a:rPr>
                        <a:t>Enhancing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u="none" strike="noStrike" dirty="0">
                          <a:solidFill>
                            <a:srgbClr val="008542"/>
                          </a:solidFill>
                          <a:effectLst/>
                        </a:rPr>
                        <a:t>Radiation monitor</a:t>
                      </a:r>
                      <a:endParaRPr lang="en-GB" sz="800" b="1" i="0" u="none" strike="noStrike" dirty="0">
                        <a:solidFill>
                          <a:srgbClr val="00854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345" y="-13147"/>
            <a:ext cx="7918991" cy="769441"/>
          </a:xfrm>
        </p:spPr>
        <p:txBody>
          <a:bodyPr/>
          <a:lstStyle/>
          <a:p>
            <a:r>
              <a:rPr lang="en-GB" b="1" dirty="0" smtClean="0"/>
              <a:t>Products and related Instruments - consolidated</a:t>
            </a:r>
            <a:endParaRPr lang="en-GB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02538" y="4525405"/>
            <a:ext cx="1461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rgbClr val="008542"/>
                </a:solidFill>
              </a:rPr>
              <a:t>SSA </a:t>
            </a:r>
            <a:r>
              <a:rPr lang="en-GB" sz="1050" b="1" dirty="0" err="1" smtClean="0">
                <a:solidFill>
                  <a:srgbClr val="008542"/>
                </a:solidFill>
              </a:rPr>
              <a:t>Workplan</a:t>
            </a:r>
            <a:endParaRPr lang="en-GB" sz="1050" b="1" dirty="0">
              <a:solidFill>
                <a:srgbClr val="00854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3884" y="4525405"/>
            <a:ext cx="1921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rgbClr val="0070C0"/>
                </a:solidFill>
              </a:rPr>
              <a:t>Considered for GSTP</a:t>
            </a:r>
            <a:endParaRPr lang="en-GB" sz="105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1233" y="4525405"/>
            <a:ext cx="1688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chemeClr val="bg2"/>
                </a:solidFill>
              </a:rPr>
              <a:t>Not part of baseline</a:t>
            </a:r>
            <a:endParaRPr lang="en-GB" sz="105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266843" y="615817"/>
            <a:ext cx="2741498" cy="3953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Consultants</a:t>
            </a:r>
            <a:endParaRPr lang="en-GB" b="1" dirty="0"/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260552" y="615817"/>
            <a:ext cx="6006291" cy="395387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defTabSz="914400" eaLnBrk="1" latinLnBrk="0" hangingPunct="1">
              <a:buNone/>
              <a:defRPr sz="18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j-ea"/>
                <a:cs typeface="Verdana"/>
              </a:defRPr>
            </a:lvl1pPr>
          </a:lstStyle>
          <a:p>
            <a:endParaRPr lang="en-GB" sz="8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900" dirty="0" smtClean="0">
                <a:solidFill>
                  <a:srgbClr val="0070C0"/>
                </a:solidFill>
                <a:effectLst/>
              </a:rPr>
              <a:t>Mark </a:t>
            </a:r>
            <a:r>
              <a:rPr lang="en-GB" sz="900" dirty="0">
                <a:solidFill>
                  <a:srgbClr val="0070C0"/>
                </a:solidFill>
                <a:effectLst/>
              </a:rPr>
              <a:t>Gibbs and David Jackson </a:t>
            </a:r>
            <a:r>
              <a:rPr lang="en-GB" sz="900" dirty="0" smtClean="0">
                <a:effectLst/>
              </a:rPr>
              <a:t/>
            </a:r>
            <a:br>
              <a:rPr lang="en-GB" sz="900" dirty="0" smtClean="0">
                <a:effectLst/>
              </a:rPr>
            </a:br>
            <a:r>
              <a:rPr lang="en-GB" sz="900" dirty="0" smtClean="0">
                <a:solidFill>
                  <a:srgbClr val="00338D"/>
                </a:solidFill>
                <a:effectLst/>
              </a:rPr>
              <a:t>(Met Office, UK)</a:t>
            </a:r>
            <a:endParaRPr lang="en-GB" sz="900" dirty="0">
              <a:solidFill>
                <a:srgbClr val="00338D"/>
              </a:solidFill>
              <a:effectLst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900" dirty="0" err="1" smtClean="0">
                <a:solidFill>
                  <a:srgbClr val="0070C0"/>
                </a:solidFill>
                <a:effectLst/>
              </a:rPr>
              <a:t>Yulia</a:t>
            </a:r>
            <a:r>
              <a:rPr lang="en-GB" sz="900" dirty="0" smtClean="0">
                <a:solidFill>
                  <a:srgbClr val="0070C0"/>
                </a:solidFill>
                <a:effectLst/>
              </a:rPr>
              <a:t> </a:t>
            </a:r>
            <a:r>
              <a:rPr lang="en-GB" sz="900" dirty="0" err="1">
                <a:solidFill>
                  <a:srgbClr val="0070C0"/>
                </a:solidFill>
                <a:effectLst/>
              </a:rPr>
              <a:t>Bogdanova</a:t>
            </a:r>
            <a:r>
              <a:rPr lang="en-GB" sz="900" dirty="0">
                <a:solidFill>
                  <a:srgbClr val="0070C0"/>
                </a:solidFill>
                <a:effectLst/>
              </a:rPr>
              <a:t>, Jackie Davies, Richard Harrison, Mario </a:t>
            </a:r>
            <a:r>
              <a:rPr lang="en-GB" sz="900" dirty="0" err="1">
                <a:solidFill>
                  <a:srgbClr val="0070C0"/>
                </a:solidFill>
                <a:effectLst/>
              </a:rPr>
              <a:t>Bisi</a:t>
            </a:r>
            <a:r>
              <a:rPr lang="en-GB" sz="900" dirty="0">
                <a:solidFill>
                  <a:srgbClr val="0070C0"/>
                </a:solidFill>
                <a:effectLst/>
              </a:rPr>
              <a:t>, Mike </a:t>
            </a:r>
            <a:r>
              <a:rPr lang="en-GB" sz="900" dirty="0" err="1">
                <a:solidFill>
                  <a:srgbClr val="0070C0"/>
                </a:solidFill>
                <a:effectLst/>
              </a:rPr>
              <a:t>Hapgood</a:t>
            </a:r>
            <a:r>
              <a:rPr lang="en-GB" sz="900" dirty="0">
                <a:solidFill>
                  <a:srgbClr val="0070C0"/>
                </a:solidFill>
                <a:effectLst/>
              </a:rPr>
              <a:t>, Chris </a:t>
            </a:r>
            <a:r>
              <a:rPr lang="en-GB" sz="900" dirty="0" err="1">
                <a:solidFill>
                  <a:srgbClr val="0070C0"/>
                </a:solidFill>
                <a:effectLst/>
              </a:rPr>
              <a:t>Eyles</a:t>
            </a:r>
            <a:r>
              <a:rPr lang="en-GB" sz="900" dirty="0">
                <a:solidFill>
                  <a:srgbClr val="0070C0"/>
                </a:solidFill>
                <a:effectLst/>
              </a:rPr>
              <a:t>, James </a:t>
            </a:r>
            <a:r>
              <a:rPr lang="en-GB" sz="900" dirty="0" err="1">
                <a:solidFill>
                  <a:srgbClr val="0070C0"/>
                </a:solidFill>
                <a:effectLst/>
              </a:rPr>
              <a:t>Tappin</a:t>
            </a:r>
            <a:r>
              <a:rPr lang="en-GB" sz="900" dirty="0">
                <a:solidFill>
                  <a:srgbClr val="0070C0"/>
                </a:solidFill>
                <a:effectLst/>
              </a:rPr>
              <a:t> and Ian </a:t>
            </a:r>
            <a:r>
              <a:rPr lang="en-GB" sz="900" dirty="0" smtClean="0">
                <a:solidFill>
                  <a:srgbClr val="0070C0"/>
                </a:solidFill>
                <a:effectLst/>
              </a:rPr>
              <a:t>Tosh </a:t>
            </a:r>
            <a:r>
              <a:rPr lang="en-GB" sz="900" dirty="0" smtClean="0">
                <a:effectLst/>
              </a:rPr>
              <a:t/>
            </a:r>
            <a:br>
              <a:rPr lang="en-GB" sz="900" dirty="0" smtClean="0">
                <a:effectLst/>
              </a:rPr>
            </a:br>
            <a:r>
              <a:rPr lang="en-GB" sz="900" dirty="0" smtClean="0">
                <a:solidFill>
                  <a:srgbClr val="00338D"/>
                </a:solidFill>
                <a:effectLst/>
              </a:rPr>
              <a:t>(RAL </a:t>
            </a:r>
            <a:r>
              <a:rPr lang="en-GB" sz="900" dirty="0">
                <a:solidFill>
                  <a:srgbClr val="00338D"/>
                </a:solidFill>
                <a:effectLst/>
              </a:rPr>
              <a:t>Space, STFC, </a:t>
            </a:r>
            <a:r>
              <a:rPr lang="en-GB" sz="900" dirty="0" smtClean="0">
                <a:solidFill>
                  <a:srgbClr val="00338D"/>
                </a:solidFill>
                <a:effectLst/>
              </a:rPr>
              <a:t>UK)</a:t>
            </a:r>
            <a:endParaRPr lang="en-GB" sz="900" dirty="0">
              <a:solidFill>
                <a:srgbClr val="00338D"/>
              </a:solidFill>
              <a:effectLst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900" dirty="0" err="1" smtClean="0">
                <a:solidFill>
                  <a:srgbClr val="0070C0"/>
                </a:solidFill>
                <a:effectLst/>
              </a:rPr>
              <a:t>Lucie</a:t>
            </a:r>
            <a:r>
              <a:rPr lang="en-GB" sz="900" dirty="0" smtClean="0">
                <a:solidFill>
                  <a:srgbClr val="0070C0"/>
                </a:solidFill>
                <a:effectLst/>
              </a:rPr>
              <a:t> </a:t>
            </a:r>
            <a:r>
              <a:rPr lang="en-GB" sz="900" dirty="0">
                <a:solidFill>
                  <a:srgbClr val="0070C0"/>
                </a:solidFill>
                <a:effectLst/>
              </a:rPr>
              <a:t>Green, Bob Bentley, Andrew </a:t>
            </a:r>
            <a:r>
              <a:rPr lang="en-GB" sz="900" dirty="0" err="1">
                <a:solidFill>
                  <a:srgbClr val="0070C0"/>
                </a:solidFill>
                <a:effectLst/>
              </a:rPr>
              <a:t>Fazakerley</a:t>
            </a:r>
            <a:r>
              <a:rPr lang="en-GB" sz="900" dirty="0">
                <a:solidFill>
                  <a:srgbClr val="0070C0"/>
                </a:solidFill>
                <a:effectLst/>
              </a:rPr>
              <a:t>, Rob Wicks and </a:t>
            </a:r>
            <a:r>
              <a:rPr lang="en-GB" sz="900" dirty="0" err="1">
                <a:solidFill>
                  <a:srgbClr val="0070C0"/>
                </a:solidFill>
                <a:effectLst/>
              </a:rPr>
              <a:t>Dhiren</a:t>
            </a:r>
            <a:r>
              <a:rPr lang="en-GB" sz="900" dirty="0">
                <a:solidFill>
                  <a:srgbClr val="0070C0"/>
                </a:solidFill>
                <a:effectLst/>
              </a:rPr>
              <a:t> </a:t>
            </a:r>
            <a:r>
              <a:rPr lang="en-GB" sz="900" dirty="0" err="1" smtClean="0">
                <a:solidFill>
                  <a:srgbClr val="0070C0"/>
                </a:solidFill>
                <a:effectLst/>
              </a:rPr>
              <a:t>Kataria</a:t>
            </a:r>
            <a:r>
              <a:rPr lang="en-GB" sz="900" dirty="0" smtClean="0">
                <a:solidFill>
                  <a:srgbClr val="0070C0"/>
                </a:solidFill>
                <a:effectLst/>
              </a:rPr>
              <a:t> </a:t>
            </a:r>
            <a:r>
              <a:rPr lang="en-GB" sz="900" dirty="0" smtClean="0">
                <a:effectLst/>
              </a:rPr>
              <a:t/>
            </a:r>
            <a:br>
              <a:rPr lang="en-GB" sz="900" dirty="0" smtClean="0">
                <a:effectLst/>
              </a:rPr>
            </a:br>
            <a:r>
              <a:rPr lang="en-GB" sz="900" dirty="0" smtClean="0">
                <a:solidFill>
                  <a:srgbClr val="00338D"/>
                </a:solidFill>
                <a:effectLst/>
              </a:rPr>
              <a:t>(</a:t>
            </a:r>
            <a:r>
              <a:rPr lang="en-GB" sz="900" dirty="0" err="1" smtClean="0">
                <a:solidFill>
                  <a:srgbClr val="00338D"/>
                </a:solidFill>
                <a:effectLst/>
              </a:rPr>
              <a:t>Mullard</a:t>
            </a:r>
            <a:r>
              <a:rPr lang="en-GB" sz="900" dirty="0" smtClean="0">
                <a:solidFill>
                  <a:srgbClr val="00338D"/>
                </a:solidFill>
                <a:effectLst/>
              </a:rPr>
              <a:t> </a:t>
            </a:r>
            <a:r>
              <a:rPr lang="en-GB" sz="900" dirty="0">
                <a:solidFill>
                  <a:srgbClr val="00338D"/>
                </a:solidFill>
                <a:effectLst/>
              </a:rPr>
              <a:t>Space Science Laboratory, UCL, </a:t>
            </a:r>
            <a:r>
              <a:rPr lang="en-GB" sz="900" dirty="0" smtClean="0">
                <a:solidFill>
                  <a:srgbClr val="00338D"/>
                </a:solidFill>
                <a:effectLst/>
              </a:rPr>
              <a:t>UK)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900" dirty="0" smtClean="0">
                <a:solidFill>
                  <a:srgbClr val="0070C0"/>
                </a:solidFill>
                <a:effectLst/>
              </a:rPr>
              <a:t>Jonathan </a:t>
            </a:r>
            <a:r>
              <a:rPr lang="en-GB" sz="900" dirty="0">
                <a:solidFill>
                  <a:srgbClr val="0070C0"/>
                </a:solidFill>
                <a:effectLst/>
              </a:rPr>
              <a:t>Eastwood, Chris Carr, </a:t>
            </a:r>
            <a:r>
              <a:rPr lang="en-GB" sz="900" dirty="0" err="1">
                <a:solidFill>
                  <a:srgbClr val="0070C0"/>
                </a:solidFill>
                <a:effectLst/>
              </a:rPr>
              <a:t>Vratislav</a:t>
            </a:r>
            <a:r>
              <a:rPr lang="en-GB" sz="900" dirty="0">
                <a:solidFill>
                  <a:srgbClr val="0070C0"/>
                </a:solidFill>
                <a:effectLst/>
              </a:rPr>
              <a:t> </a:t>
            </a:r>
            <a:r>
              <a:rPr lang="en-GB" sz="900" dirty="0" err="1">
                <a:solidFill>
                  <a:srgbClr val="0070C0"/>
                </a:solidFill>
                <a:effectLst/>
              </a:rPr>
              <a:t>Krupar</a:t>
            </a:r>
            <a:r>
              <a:rPr lang="en-GB" sz="900" dirty="0">
                <a:solidFill>
                  <a:srgbClr val="0070C0"/>
                </a:solidFill>
                <a:effectLst/>
              </a:rPr>
              <a:t>, Helen O’Brien and Barry </a:t>
            </a:r>
            <a:r>
              <a:rPr lang="en-GB" sz="900" dirty="0" smtClean="0">
                <a:solidFill>
                  <a:srgbClr val="0070C0"/>
                </a:solidFill>
                <a:effectLst/>
              </a:rPr>
              <a:t>Whiteside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900" dirty="0" smtClean="0">
                <a:solidFill>
                  <a:srgbClr val="00338D"/>
                </a:solidFill>
                <a:effectLst/>
              </a:rPr>
              <a:t>(Imperial </a:t>
            </a:r>
            <a:r>
              <a:rPr lang="en-GB" sz="900" dirty="0">
                <a:solidFill>
                  <a:srgbClr val="00338D"/>
                </a:solidFill>
                <a:effectLst/>
              </a:rPr>
              <a:t>College London, </a:t>
            </a:r>
            <a:r>
              <a:rPr lang="en-GB" sz="900" dirty="0" smtClean="0">
                <a:solidFill>
                  <a:srgbClr val="00338D"/>
                </a:solidFill>
                <a:effectLst/>
              </a:rPr>
              <a:t>UK)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900" dirty="0" smtClean="0">
                <a:solidFill>
                  <a:srgbClr val="0070C0"/>
                </a:solidFill>
                <a:effectLst/>
              </a:rPr>
              <a:t>Pierre </a:t>
            </a:r>
            <a:r>
              <a:rPr lang="en-GB" sz="900" dirty="0" err="1">
                <a:solidFill>
                  <a:srgbClr val="0070C0"/>
                </a:solidFill>
                <a:effectLst/>
              </a:rPr>
              <a:t>Rochus</a:t>
            </a:r>
            <a:r>
              <a:rPr lang="en-GB" sz="900" dirty="0">
                <a:solidFill>
                  <a:srgbClr val="0070C0"/>
                </a:solidFill>
                <a:effectLst/>
              </a:rPr>
              <a:t>, Laurence Rossi </a:t>
            </a:r>
            <a:endParaRPr lang="en-GB" sz="900" dirty="0" smtClean="0">
              <a:solidFill>
                <a:srgbClr val="0070C0"/>
              </a:solidFill>
              <a:effectLst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900" dirty="0" smtClean="0">
                <a:solidFill>
                  <a:srgbClr val="00338D"/>
                </a:solidFill>
                <a:effectLst/>
              </a:rPr>
              <a:t>(Centre Spatial Liège, Be)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900" u="sng" dirty="0" smtClean="0">
                <a:solidFill>
                  <a:srgbClr val="00338D"/>
                </a:solidFill>
                <a:effectLst/>
              </a:rPr>
              <a:t>Acknowledgements: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900" dirty="0" smtClean="0">
                <a:solidFill>
                  <a:srgbClr val="0070C0"/>
                </a:solidFill>
                <a:effectLst/>
              </a:rPr>
              <a:t>Milan </a:t>
            </a:r>
            <a:r>
              <a:rPr lang="en-GB" sz="900" dirty="0" err="1">
                <a:solidFill>
                  <a:srgbClr val="0070C0"/>
                </a:solidFill>
                <a:effectLst/>
              </a:rPr>
              <a:t>Maksimovic</a:t>
            </a:r>
            <a:r>
              <a:rPr lang="en-GB" sz="900" dirty="0">
                <a:solidFill>
                  <a:srgbClr val="0070C0"/>
                </a:solidFill>
                <a:effectLst/>
              </a:rPr>
              <a:t> </a:t>
            </a:r>
            <a:r>
              <a:rPr lang="en-GB" sz="900" dirty="0">
                <a:solidFill>
                  <a:srgbClr val="00338D"/>
                </a:solidFill>
                <a:effectLst/>
              </a:rPr>
              <a:t>(LESIA, France</a:t>
            </a:r>
            <a:r>
              <a:rPr lang="en-GB" sz="900" dirty="0" smtClean="0">
                <a:solidFill>
                  <a:srgbClr val="00338D"/>
                </a:solidFill>
                <a:effectLst/>
              </a:rPr>
              <a:t>),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900" dirty="0" smtClean="0">
                <a:solidFill>
                  <a:srgbClr val="0070C0"/>
                </a:solidFill>
                <a:effectLst/>
              </a:rPr>
              <a:t>Jan </a:t>
            </a:r>
            <a:r>
              <a:rPr lang="en-GB" sz="900" dirty="0" err="1">
                <a:solidFill>
                  <a:srgbClr val="0070C0"/>
                </a:solidFill>
                <a:effectLst/>
              </a:rPr>
              <a:t>Soucek</a:t>
            </a:r>
            <a:r>
              <a:rPr lang="en-GB" sz="900" dirty="0">
                <a:solidFill>
                  <a:srgbClr val="0070C0"/>
                </a:solidFill>
                <a:effectLst/>
              </a:rPr>
              <a:t> </a:t>
            </a:r>
            <a:r>
              <a:rPr lang="en-GB" sz="900" dirty="0">
                <a:solidFill>
                  <a:srgbClr val="00338D"/>
                </a:solidFill>
                <a:effectLst/>
              </a:rPr>
              <a:t>(Czech Academy of Sciences, Czech Republic</a:t>
            </a:r>
            <a:r>
              <a:rPr lang="en-GB" sz="900" dirty="0" smtClean="0">
                <a:solidFill>
                  <a:srgbClr val="00338D"/>
                </a:solidFill>
                <a:effectLst/>
              </a:rPr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900" dirty="0" err="1" smtClean="0">
                <a:solidFill>
                  <a:srgbClr val="0070C0"/>
                </a:solidFill>
                <a:effectLst/>
              </a:rPr>
              <a:t>Jasmina</a:t>
            </a:r>
            <a:r>
              <a:rPr lang="en-GB" sz="900" dirty="0" smtClean="0">
                <a:solidFill>
                  <a:srgbClr val="0070C0"/>
                </a:solidFill>
                <a:effectLst/>
              </a:rPr>
              <a:t> </a:t>
            </a:r>
            <a:r>
              <a:rPr lang="en-GB" sz="900" dirty="0" err="1">
                <a:solidFill>
                  <a:srgbClr val="0070C0"/>
                </a:solidFill>
                <a:effectLst/>
              </a:rPr>
              <a:t>Magdalenic</a:t>
            </a:r>
            <a:r>
              <a:rPr lang="en-GB" sz="900" dirty="0">
                <a:solidFill>
                  <a:srgbClr val="0070C0"/>
                </a:solidFill>
                <a:effectLst/>
              </a:rPr>
              <a:t> </a:t>
            </a:r>
            <a:r>
              <a:rPr lang="en-GB" sz="900" dirty="0">
                <a:solidFill>
                  <a:srgbClr val="00338D"/>
                </a:solidFill>
                <a:effectLst/>
              </a:rPr>
              <a:t>(ROB, Belgium) </a:t>
            </a:r>
            <a:endParaRPr lang="en-GB" sz="900" dirty="0" smtClean="0">
              <a:solidFill>
                <a:srgbClr val="00338D"/>
              </a:solidFill>
              <a:effectLst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900" dirty="0" err="1" smtClean="0">
                <a:solidFill>
                  <a:srgbClr val="0070C0"/>
                </a:solidFill>
                <a:effectLst/>
              </a:rPr>
              <a:t>Juhani</a:t>
            </a:r>
            <a:r>
              <a:rPr lang="en-GB" sz="900" dirty="0" smtClean="0">
                <a:solidFill>
                  <a:srgbClr val="0070C0"/>
                </a:solidFill>
                <a:effectLst/>
              </a:rPr>
              <a:t> </a:t>
            </a:r>
            <a:r>
              <a:rPr lang="en-GB" sz="900" dirty="0" err="1">
                <a:solidFill>
                  <a:srgbClr val="0070C0"/>
                </a:solidFill>
                <a:effectLst/>
              </a:rPr>
              <a:t>Huovelin</a:t>
            </a:r>
            <a:r>
              <a:rPr lang="en-GB" sz="900" dirty="0">
                <a:solidFill>
                  <a:srgbClr val="0070C0"/>
                </a:solidFill>
                <a:effectLst/>
              </a:rPr>
              <a:t> </a:t>
            </a:r>
            <a:r>
              <a:rPr lang="en-GB" sz="900" dirty="0">
                <a:solidFill>
                  <a:srgbClr val="00549F"/>
                </a:solidFill>
                <a:effectLst/>
              </a:rPr>
              <a:t>(University of Helsinki, Finland</a:t>
            </a:r>
            <a:r>
              <a:rPr lang="en-GB" sz="900" dirty="0" smtClean="0">
                <a:solidFill>
                  <a:srgbClr val="00549F"/>
                </a:solidFill>
                <a:effectLst/>
              </a:rPr>
              <a:t>),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900" dirty="0">
                <a:solidFill>
                  <a:srgbClr val="00549F"/>
                </a:solidFill>
                <a:effectLst/>
              </a:rPr>
              <a:t>Sami </a:t>
            </a:r>
            <a:r>
              <a:rPr lang="en-GB" sz="900" dirty="0" err="1">
                <a:solidFill>
                  <a:srgbClr val="00549F"/>
                </a:solidFill>
                <a:effectLst/>
              </a:rPr>
              <a:t>Solanki</a:t>
            </a:r>
            <a:r>
              <a:rPr lang="en-GB" sz="900" dirty="0">
                <a:solidFill>
                  <a:srgbClr val="00549F"/>
                </a:solidFill>
                <a:effectLst/>
              </a:rPr>
              <a:t> (Max-Planck-</a:t>
            </a:r>
            <a:r>
              <a:rPr lang="en-GB" sz="900" dirty="0" err="1">
                <a:solidFill>
                  <a:srgbClr val="00549F"/>
                </a:solidFill>
                <a:effectLst/>
              </a:rPr>
              <a:t>Institut</a:t>
            </a:r>
            <a:r>
              <a:rPr lang="en-GB" sz="900" dirty="0">
                <a:solidFill>
                  <a:srgbClr val="00549F"/>
                </a:solidFill>
                <a:effectLst/>
              </a:rPr>
              <a:t> </a:t>
            </a:r>
            <a:r>
              <a:rPr lang="en-GB" sz="900" dirty="0" err="1">
                <a:solidFill>
                  <a:srgbClr val="00549F"/>
                </a:solidFill>
                <a:effectLst/>
              </a:rPr>
              <a:t>für</a:t>
            </a:r>
            <a:r>
              <a:rPr lang="en-GB" sz="900" dirty="0">
                <a:solidFill>
                  <a:srgbClr val="00549F"/>
                </a:solidFill>
                <a:effectLst/>
              </a:rPr>
              <a:t> </a:t>
            </a:r>
            <a:r>
              <a:rPr lang="en-GB" sz="900" dirty="0" err="1">
                <a:solidFill>
                  <a:srgbClr val="00549F"/>
                </a:solidFill>
                <a:effectLst/>
              </a:rPr>
              <a:t>Sonnensystemforschung</a:t>
            </a:r>
            <a:r>
              <a:rPr lang="en-GB" sz="900" dirty="0">
                <a:solidFill>
                  <a:srgbClr val="00549F"/>
                </a:solidFill>
                <a:effectLst/>
              </a:rPr>
              <a:t>, Germany)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900" dirty="0" smtClean="0">
                <a:solidFill>
                  <a:srgbClr val="0070C0"/>
                </a:solidFill>
                <a:effectLst/>
              </a:rPr>
              <a:t>System Study Primes </a:t>
            </a:r>
            <a:r>
              <a:rPr lang="en-GB" sz="900" dirty="0">
                <a:solidFill>
                  <a:srgbClr val="0070C0"/>
                </a:solidFill>
                <a:effectLst/>
              </a:rPr>
              <a:t>(see following presentations)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900" dirty="0">
                <a:solidFill>
                  <a:srgbClr val="0070C0"/>
                </a:solidFill>
                <a:effectLst/>
              </a:rPr>
              <a:t>OHB Systems AG, </a:t>
            </a:r>
            <a:r>
              <a:rPr lang="en-GB" sz="900" dirty="0" smtClean="0">
                <a:solidFill>
                  <a:srgbClr val="0070C0"/>
                </a:solidFill>
                <a:effectLst/>
              </a:rPr>
              <a:t>Germany supported by DEIMOS</a:t>
            </a:r>
            <a:endParaRPr lang="en-GB" sz="900" dirty="0">
              <a:solidFill>
                <a:srgbClr val="0070C0"/>
              </a:solidFill>
              <a:effectLst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900" dirty="0">
                <a:solidFill>
                  <a:srgbClr val="0070C0"/>
                </a:solidFill>
                <a:effectLst/>
              </a:rPr>
              <a:t>Airbus Defence &amp; Space (Germany, UK)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700" i="1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65" y="1269036"/>
            <a:ext cx="1688123" cy="5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60" y="2432937"/>
            <a:ext cx="14349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26" y="910417"/>
            <a:ext cx="657139" cy="52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26" y="1855797"/>
            <a:ext cx="1643648" cy="52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17" y="2795208"/>
            <a:ext cx="9572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\\NAS-WAGNER\Daten\Aktuelle Projekte\MOSQUITO\OHB-LOGO-Spe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951" y="3297003"/>
            <a:ext cx="1203910" cy="34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arr\Desktop\elecnordeimo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88" y="3580826"/>
            <a:ext cx="1034090" cy="50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AIRBUS_DS_3D_Blue_RG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100" y="4038409"/>
            <a:ext cx="15208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8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001_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0" name="Picture 19" descr="Logo_Signature_Cover_P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"/>
          <a:stretch>
            <a:fillRect/>
          </a:stretch>
        </p:blipFill>
        <p:spPr bwMode="auto">
          <a:xfrm>
            <a:off x="0" y="185738"/>
            <a:ext cx="91440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1184276" y="1567797"/>
            <a:ext cx="6448425" cy="272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00" tIns="36000" rIns="90000" bIns="36000"/>
          <a:lstStyle/>
          <a:p>
            <a:pPr algn="ctr">
              <a:spcBef>
                <a:spcPct val="25000"/>
              </a:spcBef>
              <a:buFont typeface="NotesEsa" pitchFamily="2" charset="0"/>
              <a:buNone/>
            </a:pPr>
            <a:r>
              <a:rPr lang="fi-FI" sz="24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THANK YOU</a:t>
            </a:r>
          </a:p>
          <a:p>
            <a:pPr>
              <a:spcBef>
                <a:spcPct val="25000"/>
              </a:spcBef>
              <a:buFont typeface="NotesEsa" pitchFamily="2" charset="0"/>
              <a:buNone/>
            </a:pPr>
            <a:endParaRPr lang="fi-FI" sz="1600" dirty="0" smtClean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pPr algn="ctr">
              <a:spcBef>
                <a:spcPct val="25000"/>
              </a:spcBef>
            </a:pPr>
            <a:r>
              <a:rPr lang="it-IT" sz="16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swe.ssa.esa.int</a:t>
            </a:r>
          </a:p>
          <a:p>
            <a:pPr algn="ctr">
              <a:spcBef>
                <a:spcPct val="25000"/>
              </a:spcBef>
            </a:pPr>
            <a:r>
              <a:rPr lang="en-GB" sz="1600" b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www.esa.int</a:t>
            </a:r>
            <a:endParaRPr lang="en-GB" sz="16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8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4"/>
          <a:stretch/>
        </p:blipFill>
        <p:spPr bwMode="auto">
          <a:xfrm>
            <a:off x="-5525" y="-133598"/>
            <a:ext cx="9232652" cy="527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950" y="1456451"/>
            <a:ext cx="3040075" cy="430887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Content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86871" y="3350473"/>
            <a:ext cx="8396439" cy="1579037"/>
          </a:xfrm>
        </p:spPr>
        <p:txBody>
          <a:bodyPr>
            <a:norm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L1 &amp; L5 mission objectives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Missions observational requirements (based on CRD, SRD, and PSD)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Recommended payload and its performance – developments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(Mission architectures and preliminary designs presented by Industry)</a:t>
            </a:r>
            <a:endParaRPr lang="en-GB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L1 Mission Objectives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460311" y="595839"/>
            <a:ext cx="819467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1600" b="1" dirty="0" smtClean="0">
                <a:solidFill>
                  <a:srgbClr val="0070C0"/>
                </a:solidFill>
                <a:latin typeface="+mn-lt"/>
              </a:rPr>
              <a:t>Primary</a:t>
            </a:r>
            <a:endParaRPr lang="en-GB" sz="1600" b="1" dirty="0">
              <a:solidFill>
                <a:srgbClr val="0070C0"/>
              </a:solidFill>
              <a:latin typeface="+mn-lt"/>
            </a:endParaRPr>
          </a:p>
          <a:p>
            <a:pPr marL="285750" lvl="0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200" dirty="0">
                <a:latin typeface="+mn-lt"/>
              </a:rPr>
              <a:t>G</a:t>
            </a:r>
            <a:r>
              <a:rPr lang="en-GB" sz="1200" dirty="0" smtClean="0">
                <a:latin typeface="+mn-lt"/>
              </a:rPr>
              <a:t>eomagnetic </a:t>
            </a:r>
            <a:r>
              <a:rPr lang="en-GB" sz="1200" dirty="0">
                <a:latin typeface="+mn-lt"/>
              </a:rPr>
              <a:t>storm </a:t>
            </a:r>
            <a:r>
              <a:rPr lang="en-GB" sz="1200" b="1" dirty="0">
                <a:latin typeface="+mn-lt"/>
              </a:rPr>
              <a:t>forecasting with lead times of up to </a:t>
            </a:r>
            <a:r>
              <a:rPr lang="en-GB" sz="1200" b="1" dirty="0" smtClean="0">
                <a:latin typeface="+mn-lt"/>
              </a:rPr>
              <a:t>12 hours </a:t>
            </a:r>
            <a:br>
              <a:rPr lang="en-GB" sz="1200" b="1" dirty="0" smtClean="0">
                <a:latin typeface="+mn-lt"/>
              </a:rPr>
            </a:br>
            <a:r>
              <a:rPr lang="en-GB" sz="1200" dirty="0" smtClean="0">
                <a:latin typeface="+mn-lt"/>
              </a:rPr>
              <a:t>(forecast </a:t>
            </a:r>
            <a:r>
              <a:rPr lang="en-GB" sz="1200" dirty="0">
                <a:latin typeface="+mn-lt"/>
              </a:rPr>
              <a:t>the arrival of a very fast </a:t>
            </a:r>
            <a:r>
              <a:rPr lang="en-GB" sz="1200" dirty="0" smtClean="0">
                <a:latin typeface="+mn-lt"/>
              </a:rPr>
              <a:t>Coronal Mass Ejections (</a:t>
            </a:r>
            <a:r>
              <a:rPr lang="en-GB" sz="1200" b="1" dirty="0" smtClean="0">
                <a:latin typeface="+mn-lt"/>
              </a:rPr>
              <a:t>CMEs</a:t>
            </a:r>
            <a:r>
              <a:rPr lang="en-GB" sz="1200" dirty="0" smtClean="0">
                <a:latin typeface="+mn-lt"/>
              </a:rPr>
              <a:t>) </a:t>
            </a:r>
            <a:r>
              <a:rPr lang="en-GB" sz="1200" dirty="0">
                <a:latin typeface="+mn-lt"/>
              </a:rPr>
              <a:t>with ≤ 18 hour transit time) </a:t>
            </a:r>
            <a:r>
              <a:rPr lang="en-GB" sz="1200" dirty="0" smtClean="0">
                <a:latin typeface="+mn-lt"/>
                <a:sym typeface="Wingdings" pitchFamily="2" charset="2"/>
              </a:rPr>
              <a:t></a:t>
            </a:r>
            <a:r>
              <a:rPr lang="en-GB" sz="1200" dirty="0" smtClean="0">
                <a:latin typeface="+mn-lt"/>
              </a:rPr>
              <a:t> decide on mitigation actions</a:t>
            </a:r>
            <a:endParaRPr lang="en-GB" sz="1200" dirty="0">
              <a:latin typeface="+mn-lt"/>
            </a:endParaRPr>
          </a:p>
          <a:p>
            <a:pPr marL="742950" lvl="1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1100" b="1" dirty="0" smtClean="0">
                <a:latin typeface="+mj-lt"/>
              </a:rPr>
              <a:t>Identification of the </a:t>
            </a:r>
            <a:r>
              <a:rPr lang="en-GB" sz="1100" b="1" dirty="0">
                <a:latin typeface="+mj-lt"/>
              </a:rPr>
              <a:t>launch of Earth directed CMEs</a:t>
            </a:r>
            <a:r>
              <a:rPr lang="en-GB" sz="1100" dirty="0">
                <a:latin typeface="+mj-lt"/>
              </a:rPr>
              <a:t>, and their motion away from the Sun, including the prediction of arrival times at </a:t>
            </a:r>
            <a:r>
              <a:rPr lang="en-GB" sz="1100" dirty="0" smtClean="0">
                <a:latin typeface="+mj-lt"/>
              </a:rPr>
              <a:t>Earth</a:t>
            </a:r>
            <a:endParaRPr lang="en-GB" sz="1100" dirty="0">
              <a:latin typeface="+mj-lt"/>
            </a:endParaRPr>
          </a:p>
          <a:p>
            <a:pPr marL="742950" lvl="1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1100" dirty="0" smtClean="0">
                <a:latin typeface="+mj-lt"/>
              </a:rPr>
              <a:t>Provision of </a:t>
            </a:r>
            <a:r>
              <a:rPr lang="en-GB" sz="1100" b="1" dirty="0">
                <a:latin typeface="+mj-lt"/>
              </a:rPr>
              <a:t>improved inputs to heliospheric models</a:t>
            </a:r>
            <a:r>
              <a:rPr lang="en-GB" sz="1100" dirty="0">
                <a:latin typeface="+mj-lt"/>
              </a:rPr>
              <a:t>, including estimates of the background solar wind and CME parametrisation, to improve CME arrival time and solar wind predictions at </a:t>
            </a:r>
            <a:r>
              <a:rPr lang="en-GB" sz="1100" dirty="0" smtClean="0">
                <a:latin typeface="+mj-lt"/>
              </a:rPr>
              <a:t>Earth</a:t>
            </a:r>
            <a:endParaRPr lang="en-GB" sz="1100" dirty="0">
              <a:latin typeface="+mj-lt"/>
            </a:endParaRPr>
          </a:p>
          <a:p>
            <a:pPr marL="742950" lvl="1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1100" dirty="0" smtClean="0">
                <a:latin typeface="+mj-lt"/>
              </a:rPr>
              <a:t>Measurement of </a:t>
            </a:r>
            <a:r>
              <a:rPr lang="en-GB" sz="1100" dirty="0">
                <a:latin typeface="+mj-lt"/>
              </a:rPr>
              <a:t>vector components of the </a:t>
            </a:r>
            <a:r>
              <a:rPr lang="en-GB" sz="1100" b="1" dirty="0" smtClean="0">
                <a:latin typeface="+mj-lt"/>
              </a:rPr>
              <a:t>Interplanetary Magnetic Field (IMF) </a:t>
            </a:r>
          </a:p>
          <a:p>
            <a:pPr marL="742950" lvl="1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1100" dirty="0" smtClean="0">
                <a:latin typeface="+mj-lt"/>
              </a:rPr>
              <a:t>Measurement of </a:t>
            </a:r>
            <a:r>
              <a:rPr lang="en-GB" sz="1100" b="1" dirty="0">
                <a:latin typeface="+mj-lt"/>
              </a:rPr>
              <a:t>speed, density and temperature of solar </a:t>
            </a:r>
            <a:r>
              <a:rPr lang="en-GB" sz="1100" b="1" dirty="0" smtClean="0">
                <a:latin typeface="+mj-lt"/>
              </a:rPr>
              <a:t>wind</a:t>
            </a:r>
            <a:endParaRPr lang="en-GB" sz="1100" dirty="0">
              <a:latin typeface="+mj-lt"/>
            </a:endParaRPr>
          </a:p>
          <a:p>
            <a:pPr marL="742950" lvl="1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1100" dirty="0" smtClean="0">
                <a:latin typeface="+mj-lt"/>
              </a:rPr>
              <a:t>Monitoring of </a:t>
            </a:r>
            <a:r>
              <a:rPr lang="en-GB" sz="1100" b="1" dirty="0">
                <a:latin typeface="+mj-lt"/>
              </a:rPr>
              <a:t>low energy ion precursors </a:t>
            </a:r>
            <a:r>
              <a:rPr lang="en-GB" sz="1100" dirty="0">
                <a:latin typeface="+mj-lt"/>
              </a:rPr>
              <a:t>of CME shock arrival at </a:t>
            </a:r>
            <a:r>
              <a:rPr lang="en-GB" sz="1100" dirty="0" smtClean="0">
                <a:latin typeface="+mj-lt"/>
              </a:rPr>
              <a:t>Earth</a:t>
            </a:r>
          </a:p>
          <a:p>
            <a:pPr marL="742950" lvl="1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1100" dirty="0" smtClean="0">
                <a:latin typeface="+mj-lt"/>
              </a:rPr>
              <a:t>Monitoring of </a:t>
            </a:r>
            <a:r>
              <a:rPr lang="en-GB" sz="1100" b="1" dirty="0">
                <a:latin typeface="+mj-lt"/>
              </a:rPr>
              <a:t>solar energetic particles </a:t>
            </a:r>
            <a:r>
              <a:rPr lang="en-GB" sz="1100" dirty="0">
                <a:latin typeface="+mj-lt"/>
              </a:rPr>
              <a:t>impacting the terrestrial </a:t>
            </a:r>
            <a:r>
              <a:rPr lang="en-GB" sz="1100" dirty="0" smtClean="0">
                <a:latin typeface="+mj-lt"/>
              </a:rPr>
              <a:t>system</a:t>
            </a:r>
          </a:p>
          <a:p>
            <a:pPr marL="742950" lvl="1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1100" dirty="0">
                <a:latin typeface="+mj-lt"/>
              </a:rPr>
              <a:t>Enable </a:t>
            </a:r>
            <a:r>
              <a:rPr lang="en-GB" sz="1100" b="1" dirty="0">
                <a:latin typeface="+mj-lt"/>
              </a:rPr>
              <a:t>real-time assessment of Earth-directed </a:t>
            </a:r>
            <a:r>
              <a:rPr lang="en-GB" sz="1100" b="1" dirty="0" smtClean="0">
                <a:latin typeface="+mj-lt"/>
              </a:rPr>
              <a:t>CMEs</a:t>
            </a:r>
            <a:endParaRPr lang="en-GB" sz="1100" dirty="0">
              <a:latin typeface="+mj-lt"/>
            </a:endParaRPr>
          </a:p>
          <a:p>
            <a:pPr>
              <a:spcAft>
                <a:spcPts val="300"/>
              </a:spcAft>
            </a:pPr>
            <a:r>
              <a:rPr lang="en-GB" sz="1600" b="1" dirty="0" smtClean="0">
                <a:solidFill>
                  <a:srgbClr val="0070C0"/>
                </a:solidFill>
                <a:latin typeface="+mn-lt"/>
              </a:rPr>
              <a:t>Secondary</a:t>
            </a:r>
            <a:endParaRPr lang="en-GB" sz="1600" b="1" dirty="0">
              <a:solidFill>
                <a:srgbClr val="0070C0"/>
              </a:solidFill>
              <a:latin typeface="+mn-lt"/>
            </a:endParaRPr>
          </a:p>
          <a:p>
            <a:pPr marL="285750" lvl="0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200" dirty="0" smtClean="0">
                <a:latin typeface="+mn-lt"/>
              </a:rPr>
              <a:t>Monitoring </a:t>
            </a:r>
            <a:r>
              <a:rPr lang="en-GB" sz="1200" dirty="0">
                <a:latin typeface="+mn-lt"/>
              </a:rPr>
              <a:t>of </a:t>
            </a:r>
            <a:r>
              <a:rPr lang="en-GB" sz="1200" b="1" dirty="0">
                <a:latin typeface="+mn-lt"/>
              </a:rPr>
              <a:t>developing solar </a:t>
            </a:r>
            <a:r>
              <a:rPr lang="en-GB" sz="1200" b="1" dirty="0" smtClean="0">
                <a:latin typeface="+mn-lt"/>
              </a:rPr>
              <a:t>activity </a:t>
            </a:r>
            <a:r>
              <a:rPr lang="en-GB" sz="1200" dirty="0" smtClean="0">
                <a:latin typeface="+mn-lt"/>
              </a:rPr>
              <a:t>with potential Earth impact</a:t>
            </a:r>
            <a:endParaRPr lang="en-GB" sz="1200" dirty="0">
              <a:latin typeface="+mn-lt"/>
            </a:endParaRPr>
          </a:p>
          <a:p>
            <a:pPr marL="285750" lvl="0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200" dirty="0" smtClean="0">
                <a:latin typeface="+mn-lt"/>
              </a:rPr>
              <a:t>Provision of stable</a:t>
            </a:r>
            <a:r>
              <a:rPr lang="en-GB" sz="1200" dirty="0">
                <a:latin typeface="+mn-lt"/>
              </a:rPr>
              <a:t>, continuous </a:t>
            </a:r>
            <a:r>
              <a:rPr lang="en-GB" sz="1200" b="1" dirty="0">
                <a:latin typeface="+mn-lt"/>
              </a:rPr>
              <a:t>space weather data </a:t>
            </a:r>
            <a:r>
              <a:rPr lang="en-GB" sz="1200" dirty="0" smtClean="0">
                <a:latin typeface="+mn-lt"/>
              </a:rPr>
              <a:t>(model </a:t>
            </a:r>
            <a:r>
              <a:rPr lang="en-GB" sz="1200" dirty="0">
                <a:latin typeface="+mn-lt"/>
              </a:rPr>
              <a:t>development and underpinning space weather </a:t>
            </a:r>
            <a:r>
              <a:rPr lang="en-GB" sz="1200" dirty="0" smtClean="0">
                <a:latin typeface="+mn-lt"/>
              </a:rPr>
              <a:t>research)</a:t>
            </a:r>
          </a:p>
          <a:p>
            <a:pPr marL="285750" lvl="0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200" dirty="0">
                <a:latin typeface="+mn-lt"/>
              </a:rPr>
              <a:t>Optional: NEO monitoring</a:t>
            </a:r>
          </a:p>
        </p:txBody>
      </p:sp>
    </p:spTree>
    <p:extLst>
      <p:ext uri="{BB962C8B-B14F-4D97-AF65-F5344CB8AC3E}">
        <p14:creationId xmlns:p14="http://schemas.microsoft.com/office/powerpoint/2010/main" val="2528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L5 Mission Objectives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458584" y="584283"/>
            <a:ext cx="8307912" cy="387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0070C0"/>
                </a:solidFill>
                <a:latin typeface="+mn-lt"/>
              </a:rPr>
              <a:t>Primary</a:t>
            </a:r>
            <a:endParaRPr lang="en-GB" sz="1600" b="1" dirty="0">
              <a:solidFill>
                <a:srgbClr val="0070C0"/>
              </a:solidFill>
              <a:latin typeface="+mn-lt"/>
            </a:endParaRPr>
          </a:p>
          <a:p>
            <a:pPr marL="285750" lvl="0" indent="-285750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200" dirty="0">
                <a:latin typeface="+mj-lt"/>
              </a:rPr>
              <a:t>Geomagnetic storm </a:t>
            </a:r>
            <a:r>
              <a:rPr lang="en-GB" sz="1200" b="1" dirty="0">
                <a:latin typeface="+mj-lt"/>
              </a:rPr>
              <a:t>forecasting with lead times of up to 12 hours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smtClean="0">
                <a:latin typeface="+mj-lt"/>
              </a:rPr>
              <a:t>(as for L1)</a:t>
            </a:r>
            <a:endParaRPr lang="en-GB" sz="1200" dirty="0">
              <a:latin typeface="+mj-lt"/>
            </a:endParaRPr>
          </a:p>
          <a:p>
            <a:pPr marL="742950" lvl="1" indent="-28575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100" b="1" dirty="0" smtClean="0">
                <a:latin typeface="+mj-lt"/>
              </a:rPr>
              <a:t>Improvement</a:t>
            </a:r>
            <a:r>
              <a:rPr lang="en-GB" sz="1100" dirty="0" smtClean="0">
                <a:latin typeface="+mj-lt"/>
              </a:rPr>
              <a:t> of assessment </a:t>
            </a:r>
            <a:r>
              <a:rPr lang="en-GB" sz="1100" dirty="0">
                <a:latin typeface="+mj-lt"/>
              </a:rPr>
              <a:t>of CME motion and density, in the corona and heliosphere, </a:t>
            </a:r>
            <a:r>
              <a:rPr lang="en-GB" sz="1100" b="1" dirty="0">
                <a:latin typeface="+mj-lt"/>
              </a:rPr>
              <a:t>using a different observational perspective</a:t>
            </a:r>
            <a:r>
              <a:rPr lang="en-GB" sz="1100" dirty="0">
                <a:latin typeface="+mj-lt"/>
              </a:rPr>
              <a:t> to the L1 </a:t>
            </a:r>
            <a:r>
              <a:rPr lang="en-GB" sz="1100" dirty="0" smtClean="0">
                <a:latin typeface="+mj-lt"/>
              </a:rPr>
              <a:t>observations</a:t>
            </a:r>
            <a:endParaRPr lang="en-GB" sz="1100" dirty="0">
              <a:latin typeface="+mj-lt"/>
            </a:endParaRPr>
          </a:p>
          <a:p>
            <a:pPr marL="742950" lvl="1" indent="-28575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100" b="1" dirty="0" smtClean="0">
                <a:latin typeface="+mj-lt"/>
              </a:rPr>
              <a:t>Provision of </a:t>
            </a:r>
            <a:r>
              <a:rPr lang="en-GB" sz="1100" b="1" dirty="0">
                <a:latin typeface="+mj-lt"/>
              </a:rPr>
              <a:t>improved inputs </a:t>
            </a:r>
            <a:r>
              <a:rPr lang="en-GB" sz="1100" dirty="0">
                <a:latin typeface="+mj-lt"/>
              </a:rPr>
              <a:t>to heliospheric </a:t>
            </a:r>
            <a:r>
              <a:rPr lang="en-GB" sz="1100" dirty="0" smtClean="0">
                <a:latin typeface="+mj-lt"/>
              </a:rPr>
              <a:t>models to </a:t>
            </a:r>
            <a:r>
              <a:rPr lang="en-GB" sz="1100" dirty="0">
                <a:latin typeface="+mj-lt"/>
              </a:rPr>
              <a:t>improve CME arrival time and solar wind predictions at </a:t>
            </a:r>
            <a:r>
              <a:rPr lang="en-GB" sz="1100" dirty="0" smtClean="0">
                <a:latin typeface="+mj-lt"/>
              </a:rPr>
              <a:t>Earth</a:t>
            </a:r>
            <a:endParaRPr lang="en-GB" sz="1100" dirty="0">
              <a:latin typeface="+mj-lt"/>
            </a:endParaRPr>
          </a:p>
          <a:p>
            <a:pPr marL="742950" lvl="1" indent="-28575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1100" dirty="0" smtClean="0">
                <a:latin typeface="+mj-lt"/>
              </a:rPr>
              <a:t>Measurement of vector components of the IMF and the speed, density and temperature in solar wind features (e.g., SIRs) rotating towards Earth. </a:t>
            </a:r>
          </a:p>
          <a:p>
            <a:pPr marL="342900" lvl="0" indent="-34290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1200" dirty="0" smtClean="0">
                <a:latin typeface="+mj-lt"/>
              </a:rPr>
              <a:t>Monitoring </a:t>
            </a:r>
            <a:r>
              <a:rPr lang="en-GB" sz="1200" dirty="0">
                <a:latin typeface="+mj-lt"/>
              </a:rPr>
              <a:t>of </a:t>
            </a:r>
            <a:r>
              <a:rPr lang="en-GB" sz="1200" b="1" dirty="0">
                <a:latin typeface="+mj-lt"/>
              </a:rPr>
              <a:t>active regions development up to 4-5 days beyond </a:t>
            </a:r>
            <a:r>
              <a:rPr lang="en-GB" sz="1200" dirty="0">
                <a:latin typeface="+mj-lt"/>
              </a:rPr>
              <a:t>the East limb </a:t>
            </a:r>
            <a:r>
              <a:rPr lang="en-GB" sz="1200" dirty="0" smtClean="0">
                <a:latin typeface="+mj-lt"/>
                <a:sym typeface="Wingdings" pitchFamily="2" charset="2"/>
              </a:rPr>
              <a:t> identify </a:t>
            </a:r>
            <a:r>
              <a:rPr lang="en-GB" sz="1200" dirty="0" smtClean="0">
                <a:latin typeface="+mj-lt"/>
              </a:rPr>
              <a:t>developing </a:t>
            </a:r>
            <a:r>
              <a:rPr lang="en-GB" sz="1200" dirty="0">
                <a:latin typeface="+mj-lt"/>
              </a:rPr>
              <a:t>solar </a:t>
            </a:r>
            <a:r>
              <a:rPr lang="en-GB" sz="1200" dirty="0" smtClean="0">
                <a:latin typeface="+mj-lt"/>
              </a:rPr>
              <a:t>activities with </a:t>
            </a:r>
            <a:r>
              <a:rPr lang="en-GB" sz="1200" dirty="0">
                <a:latin typeface="+mj-lt"/>
              </a:rPr>
              <a:t>potential for </a:t>
            </a:r>
            <a:r>
              <a:rPr lang="en-GB" sz="1200" dirty="0" smtClean="0">
                <a:latin typeface="+mj-lt"/>
              </a:rPr>
              <a:t>Earth-impact</a:t>
            </a:r>
            <a:endParaRPr lang="en-GB" sz="1200" dirty="0">
              <a:latin typeface="+mj-lt"/>
            </a:endParaRPr>
          </a:p>
          <a:p>
            <a:pPr marL="342900" lvl="0" indent="-34290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1200" dirty="0" smtClean="0">
                <a:latin typeface="+mj-lt"/>
              </a:rPr>
              <a:t>Enable </a:t>
            </a:r>
            <a:r>
              <a:rPr lang="en-GB" sz="1200" b="1" dirty="0" smtClean="0">
                <a:latin typeface="+mj-lt"/>
              </a:rPr>
              <a:t>real-time assessment </a:t>
            </a:r>
            <a:r>
              <a:rPr lang="en-GB" sz="1200" b="1" dirty="0">
                <a:latin typeface="+mj-lt"/>
              </a:rPr>
              <a:t>of Earth-directed </a:t>
            </a:r>
            <a:r>
              <a:rPr lang="en-GB" sz="1200" b="1" dirty="0" smtClean="0">
                <a:latin typeface="+mj-lt"/>
              </a:rPr>
              <a:t>CMEs</a:t>
            </a:r>
            <a:endParaRPr lang="en-GB" sz="1200" b="1" dirty="0"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en-GB" sz="1600" b="1" dirty="0" smtClean="0">
                <a:solidFill>
                  <a:srgbClr val="0070C0"/>
                </a:solidFill>
                <a:latin typeface="+mn-lt"/>
              </a:rPr>
              <a:t>Secondary</a:t>
            </a:r>
            <a:endParaRPr lang="en-GB" sz="1600" b="1" dirty="0">
              <a:solidFill>
                <a:srgbClr val="0070C0"/>
              </a:solidFill>
              <a:latin typeface="+mn-lt"/>
            </a:endParaRPr>
          </a:p>
          <a:p>
            <a:pPr marL="285750" lvl="0" indent="-285750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200" dirty="0" smtClean="0">
                <a:latin typeface="+mn-lt"/>
              </a:rPr>
              <a:t>Monitoring of </a:t>
            </a:r>
            <a:r>
              <a:rPr lang="en-GB" sz="1200" b="1" dirty="0">
                <a:latin typeface="+mn-lt"/>
              </a:rPr>
              <a:t>low energy ion signatures </a:t>
            </a:r>
            <a:r>
              <a:rPr lang="en-GB" sz="1200" dirty="0">
                <a:latin typeface="+mn-lt"/>
              </a:rPr>
              <a:t>at L5 </a:t>
            </a:r>
            <a:r>
              <a:rPr lang="en-GB" sz="1200" dirty="0" smtClean="0">
                <a:latin typeface="+mn-lt"/>
              </a:rPr>
              <a:t>as </a:t>
            </a:r>
            <a:r>
              <a:rPr lang="en-GB" sz="1200" dirty="0">
                <a:latin typeface="+mn-lt"/>
              </a:rPr>
              <a:t>indicate an Earth-directed CME </a:t>
            </a:r>
            <a:r>
              <a:rPr lang="en-GB" sz="1200" dirty="0" smtClean="0">
                <a:latin typeface="+mn-lt"/>
              </a:rPr>
              <a:t>shock</a:t>
            </a:r>
            <a:endParaRPr lang="en-GB" sz="1200" dirty="0">
              <a:latin typeface="+mn-lt"/>
            </a:endParaRPr>
          </a:p>
          <a:p>
            <a:pPr marL="285750" indent="-285750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200" dirty="0">
                <a:latin typeface="+mn-lt"/>
              </a:rPr>
              <a:t>Provision of stable, continuous </a:t>
            </a:r>
            <a:r>
              <a:rPr lang="en-GB" sz="1200" b="1" dirty="0">
                <a:latin typeface="+mn-lt"/>
              </a:rPr>
              <a:t>space weather data </a:t>
            </a:r>
            <a:r>
              <a:rPr lang="en-GB" sz="1200" dirty="0">
                <a:latin typeface="+mn-lt"/>
              </a:rPr>
              <a:t>(model development and underpinning space weather research</a:t>
            </a:r>
            <a:r>
              <a:rPr lang="en-GB" sz="1200" dirty="0" smtClean="0">
                <a:latin typeface="+mn-lt"/>
              </a:rPr>
              <a:t>)</a:t>
            </a:r>
          </a:p>
          <a:p>
            <a:pPr marL="285750" indent="-285750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200" dirty="0" smtClean="0">
                <a:latin typeface="+mn-lt"/>
              </a:rPr>
              <a:t>Enhancing: ‘</a:t>
            </a:r>
            <a:r>
              <a:rPr lang="en-US" sz="1200" dirty="0" smtClean="0">
                <a:latin typeface="+mn-lt"/>
              </a:rPr>
              <a:t>To </a:t>
            </a:r>
            <a:r>
              <a:rPr lang="en-US" sz="1200" dirty="0">
                <a:latin typeface="+mn-lt"/>
              </a:rPr>
              <a:t>provide a broader view of solar energetic particle events occurring in the inner solar system’</a:t>
            </a:r>
            <a:endParaRPr lang="en-GB" sz="1200" dirty="0" smtClean="0">
              <a:latin typeface="+mn-lt"/>
            </a:endParaRPr>
          </a:p>
          <a:p>
            <a:pPr marL="285750" indent="-285750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200" dirty="0" smtClean="0">
                <a:latin typeface="+mn-lt"/>
              </a:rPr>
              <a:t>Optional: NEO monitoring</a:t>
            </a:r>
            <a:endParaRPr lang="en-GB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19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Summary of the observational requirements (1)</a:t>
            </a:r>
            <a:endParaRPr lang="en-GB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329998"/>
              </p:ext>
            </p:extLst>
          </p:nvPr>
        </p:nvGraphicFramePr>
        <p:xfrm>
          <a:off x="465963" y="610133"/>
          <a:ext cx="8097715" cy="3889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216"/>
                <a:gridCol w="2279560"/>
                <a:gridCol w="2575249"/>
                <a:gridCol w="1237861"/>
                <a:gridCol w="1336829"/>
              </a:tblGrid>
              <a:tr h="26072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ID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Product name</a:t>
                      </a:r>
                      <a:endParaRPr lang="en-GB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Observations</a:t>
                      </a:r>
                      <a:endParaRPr lang="en-GB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PSD ref.</a:t>
                      </a:r>
                      <a:endParaRPr lang="en-GB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Classification</a:t>
                      </a:r>
                      <a:endParaRPr lang="en-GB" sz="1200" dirty="0"/>
                    </a:p>
                  </a:txBody>
                  <a:tcPr marT="34290" marB="34290"/>
                </a:tc>
              </a:tr>
              <a:tr h="488356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Interplanetary Magnetic-Field (IMF)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IMF magnetic-field properties and dynamics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L1-008-M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Mandatory</a:t>
                      </a:r>
                      <a:endParaRPr lang="en-GB" sz="1100" dirty="0"/>
                    </a:p>
                  </a:txBody>
                  <a:tcPr marT="34290" marB="34290"/>
                </a:tc>
              </a:tr>
              <a:tr h="42783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2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Solar-Wind Bulk-Velocity in the IM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Solar-wind ions particle distribution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L1-009-M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Mandatory</a:t>
                      </a:r>
                      <a:endParaRPr lang="en-GB" sz="1100" dirty="0"/>
                    </a:p>
                  </a:txBody>
                  <a:tcPr marT="34290" marB="34290"/>
                </a:tc>
              </a:tr>
              <a:tr h="45489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3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Solar-Wind Bulk-Density in the IM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Solar-wind ions particle distribution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L1-010-M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Mandatory</a:t>
                      </a:r>
                      <a:endParaRPr lang="en-GB" sz="1100" dirty="0"/>
                    </a:p>
                  </a:txBody>
                  <a:tcPr marT="34290" marB="34290"/>
                </a:tc>
              </a:tr>
              <a:tr h="44461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4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Solar-Wind Temperature in the IM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Solar-wind ions particle distribution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L1-011-M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Mandatory</a:t>
                      </a:r>
                      <a:endParaRPr lang="en-GB" sz="1100" dirty="0"/>
                    </a:p>
                  </a:txBody>
                  <a:tcPr marT="34290" marB="34290"/>
                </a:tc>
              </a:tr>
              <a:tr h="46978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5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High Energy &gt;1 MeV Protons in the IM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In-situ proton fluxes 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L1-001-M</a:t>
                      </a:r>
                    </a:p>
                    <a:p>
                      <a:r>
                        <a:rPr lang="en-GB" sz="1100" dirty="0" smtClean="0"/>
                        <a:t>L1-003-M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Mandatory (L1)</a:t>
                      </a:r>
                    </a:p>
                    <a:p>
                      <a:r>
                        <a:rPr lang="en-GB" sz="1100" dirty="0" smtClean="0"/>
                        <a:t>Enhancing (L5)</a:t>
                      </a:r>
                      <a:endParaRPr lang="en-GB" sz="1100" dirty="0"/>
                    </a:p>
                  </a:txBody>
                  <a:tcPr marT="34290" marB="34290"/>
                </a:tc>
              </a:tr>
              <a:tr h="43525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6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Low-Energy ion flux detection in the IM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Detection of Solar-Wind Ions with</a:t>
                      </a:r>
                      <a:r>
                        <a:rPr lang="en-GB" sz="1100" baseline="0" dirty="0" smtClean="0"/>
                        <a:t> </a:t>
                      </a:r>
                      <a:r>
                        <a:rPr lang="en-GB" sz="1100" dirty="0" smtClean="0"/>
                        <a:t>E </a:t>
                      </a:r>
                      <a:r>
                        <a:rPr lang="en-GB" sz="1100" dirty="0" smtClean="0"/>
                        <a:t>= 30keV/</a:t>
                      </a:r>
                      <a:r>
                        <a:rPr lang="en-GB" sz="1100" dirty="0" err="1" smtClean="0"/>
                        <a:t>nuc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 smtClean="0"/>
                        <a:t>to 1 </a:t>
                      </a:r>
                      <a:r>
                        <a:rPr lang="en-GB" sz="1100" dirty="0" smtClean="0"/>
                        <a:t>MeV/nuc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L1-005-M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Mandatory (L1)</a:t>
                      </a:r>
                    </a:p>
                    <a:p>
                      <a:r>
                        <a:rPr lang="en-GB" sz="1100" dirty="0" smtClean="0"/>
                        <a:t>Enhancing (L5)</a:t>
                      </a:r>
                      <a:endParaRPr lang="en-GB" sz="1100" dirty="0"/>
                    </a:p>
                  </a:txBody>
                  <a:tcPr marT="34290" marB="34290"/>
                </a:tc>
              </a:tr>
              <a:tr h="454090"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Photospheric</a:t>
                      </a: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Solar-Disk Magnetic-Field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Magnetic-field mapping of the photosphere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SU-005-M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45409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8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White-light wide-angle Coronagraph Images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Intensity Mapping of outer corona 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SU-025-M</a:t>
                      </a:r>
                      <a:r>
                        <a:rPr lang="en-GB" sz="1100" baseline="0" dirty="0" smtClean="0"/>
                        <a:t> (</a:t>
                      </a:r>
                      <a:r>
                        <a:rPr lang="en-GB" sz="1100" dirty="0" smtClean="0"/>
                        <a:t>L1</a:t>
                      </a:r>
                      <a:r>
                        <a:rPr lang="en-GB" sz="1100" dirty="0" smtClean="0"/>
                        <a:t>)</a:t>
                      </a:r>
                    </a:p>
                    <a:p>
                      <a:r>
                        <a:rPr lang="en-GB" sz="1100" dirty="0" smtClean="0"/>
                        <a:t>SU-022-M (L5)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Mandatory</a:t>
                      </a:r>
                      <a:endParaRPr lang="en-GB" sz="11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6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Summary of the observational requirements (2)</a:t>
            </a:r>
            <a:endParaRPr lang="en-GB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977592"/>
              </p:ext>
            </p:extLst>
          </p:nvPr>
        </p:nvGraphicFramePr>
        <p:xfrm>
          <a:off x="377139" y="596382"/>
          <a:ext cx="8211671" cy="393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333"/>
                <a:gridCol w="2325038"/>
                <a:gridCol w="2662335"/>
                <a:gridCol w="1275184"/>
                <a:gridCol w="1447781"/>
              </a:tblGrid>
              <a:tr h="311798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ID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Product name</a:t>
                      </a:r>
                      <a:endParaRPr lang="en-GB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Observations</a:t>
                      </a:r>
                      <a:endParaRPr lang="en-GB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PSD ref.</a:t>
                      </a:r>
                      <a:endParaRPr lang="en-GB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Classification</a:t>
                      </a:r>
                      <a:endParaRPr lang="en-GB" sz="1200" dirty="0"/>
                    </a:p>
                  </a:txBody>
                  <a:tcPr marT="34290" marB="34290"/>
                </a:tc>
              </a:tr>
              <a:tr h="44090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8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White-light wide-angle Coronagraph Images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Intensity Mapping of outer corona 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SU-025-M (L1)</a:t>
                      </a:r>
                    </a:p>
                    <a:p>
                      <a:r>
                        <a:rPr lang="en-GB" sz="1100" dirty="0" smtClean="0"/>
                        <a:t>SU-022-M (L5)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Mandatory</a:t>
                      </a:r>
                      <a:endParaRPr lang="en-GB" sz="1100" dirty="0"/>
                    </a:p>
                  </a:txBody>
                  <a:tcPr marT="34290" marB="34290"/>
                </a:tc>
              </a:tr>
              <a:tr h="29235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9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Heliospheric Images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Intensity Mapping of Heliosphere </a:t>
                      </a:r>
                      <a:r>
                        <a:rPr lang="en-GB" sz="1100" baseline="0" dirty="0" smtClean="0"/>
                        <a:t> 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SU-032-M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Mandatory</a:t>
                      </a:r>
                      <a:endParaRPr lang="en-GB" sz="1100" dirty="0"/>
                    </a:p>
                  </a:txBody>
                  <a:tcPr marT="34290" marB="34290"/>
                </a:tc>
              </a:tr>
              <a:tr h="38018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10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Coronal EUV Images of the Sun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Intensity mapping of the low Corona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SU-015-M</a:t>
                      </a:r>
                      <a:r>
                        <a:rPr lang="en-GB" sz="1100" baseline="0" dirty="0" smtClean="0"/>
                        <a:t> (</a:t>
                      </a:r>
                      <a:r>
                        <a:rPr lang="en-GB" sz="1100" dirty="0" smtClean="0"/>
                        <a:t>L1</a:t>
                      </a:r>
                      <a:r>
                        <a:rPr lang="en-GB" sz="1100" dirty="0" smtClean="0"/>
                        <a:t>)</a:t>
                      </a:r>
                    </a:p>
                    <a:p>
                      <a:r>
                        <a:rPr lang="en-GB" sz="1100" dirty="0" smtClean="0"/>
                        <a:t>SU-021-M (L5)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Mandatory</a:t>
                      </a:r>
                      <a:endParaRPr lang="en-GB" sz="1100" dirty="0"/>
                    </a:p>
                  </a:txBody>
                  <a:tcPr marT="34290" marB="34290"/>
                </a:tc>
              </a:tr>
              <a:tr h="28112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11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Solar X-ray flux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X-ray flux monitoring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SU-027-M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Mandatory</a:t>
                      </a:r>
                      <a:endParaRPr lang="en-GB" sz="1100" dirty="0"/>
                    </a:p>
                  </a:txBody>
                  <a:tcPr marT="34290" marB="34290"/>
                </a:tc>
              </a:tr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12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Solar Radio-spectrographic Observations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Detection of radio burst/flare signatures and associated outward expanding shocks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SU-026-M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Enhancing</a:t>
                      </a:r>
                      <a:endParaRPr lang="en-GB" sz="1100" dirty="0"/>
                    </a:p>
                  </a:txBody>
                  <a:tcPr marT="34290" marB="34290"/>
                </a:tc>
              </a:tr>
              <a:tr h="42127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13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Low/medium-Energy</a:t>
                      </a:r>
                      <a:r>
                        <a:rPr lang="en-GB" sz="1100" baseline="0" dirty="0" smtClean="0"/>
                        <a:t> e</a:t>
                      </a:r>
                      <a:r>
                        <a:rPr lang="en-GB" sz="1100" dirty="0" smtClean="0"/>
                        <a:t>lectron-flux </a:t>
                      </a:r>
                      <a:r>
                        <a:rPr lang="en-GB" sz="1100" dirty="0" smtClean="0"/>
                        <a:t>detection in the IM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Detection of Solar-Wind Electrons with </a:t>
                      </a:r>
                      <a:r>
                        <a:rPr lang="en-GB" sz="1100" dirty="0" smtClean="0"/>
                        <a:t>E </a:t>
                      </a:r>
                      <a:r>
                        <a:rPr lang="en-GB" sz="1100" dirty="0" smtClean="0"/>
                        <a:t>&gt; 30 </a:t>
                      </a:r>
                      <a:r>
                        <a:rPr lang="en-GB" sz="1100" dirty="0" err="1" smtClean="0"/>
                        <a:t>keV</a:t>
                      </a:r>
                      <a:r>
                        <a:rPr lang="en-GB" sz="1100" dirty="0" smtClean="0"/>
                        <a:t> to 8 MeV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L1-007-M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Mandatory (L1)</a:t>
                      </a:r>
                    </a:p>
                    <a:p>
                      <a:r>
                        <a:rPr lang="en-GB" sz="1100" dirty="0" smtClean="0"/>
                        <a:t>Enhancing (L5)</a:t>
                      </a:r>
                      <a:endParaRPr lang="en-GB" sz="1100" dirty="0"/>
                    </a:p>
                  </a:txBody>
                  <a:tcPr marT="34290" marB="34290"/>
                </a:tc>
              </a:tr>
              <a:tr h="40281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14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High-Energy Electron flux detection in the</a:t>
                      </a:r>
                      <a:r>
                        <a:rPr lang="en-GB" sz="1100" baseline="0" dirty="0" smtClean="0"/>
                        <a:t> IM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Detection of Solar Wind Electrons with</a:t>
                      </a:r>
                      <a:r>
                        <a:rPr lang="en-GB" sz="1100" baseline="0" dirty="0" smtClean="0"/>
                        <a:t> </a:t>
                      </a:r>
                      <a:r>
                        <a:rPr lang="en-GB" sz="1100" dirty="0" smtClean="0"/>
                        <a:t>E </a:t>
                      </a:r>
                      <a:r>
                        <a:rPr lang="en-GB" sz="1100" dirty="0" smtClean="0"/>
                        <a:t>= 2 to 50 MeV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L1-006-M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Enhancing (L1)</a:t>
                      </a:r>
                    </a:p>
                    <a:p>
                      <a:r>
                        <a:rPr lang="en-GB" sz="1100" dirty="0" smtClean="0"/>
                        <a:t>Not Required</a:t>
                      </a:r>
                      <a:r>
                        <a:rPr lang="en-GB" sz="1100" baseline="0" dirty="0" smtClean="0"/>
                        <a:t> (L5)</a:t>
                      </a:r>
                      <a:endParaRPr lang="en-GB" sz="1100" dirty="0"/>
                    </a:p>
                  </a:txBody>
                  <a:tcPr marT="34290" marB="34290"/>
                </a:tc>
              </a:tr>
              <a:tr h="40327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15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Mid-Energy Ion-flux detection in the</a:t>
                      </a:r>
                      <a:r>
                        <a:rPr lang="en-GB" sz="1100" baseline="0" dirty="0" smtClean="0"/>
                        <a:t> IM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Measurement of Solar Wind Ions with</a:t>
                      </a:r>
                      <a:r>
                        <a:rPr lang="en-GB" sz="1100" baseline="0" dirty="0" smtClean="0"/>
                        <a:t> </a:t>
                      </a:r>
                      <a:r>
                        <a:rPr lang="en-GB" sz="1100" dirty="0" smtClean="0"/>
                        <a:t>E </a:t>
                      </a:r>
                      <a:r>
                        <a:rPr lang="en-GB" sz="1100" dirty="0" smtClean="0"/>
                        <a:t>= 1 to 10 MeV/nuc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L1-004-M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Enhancing (L1)</a:t>
                      </a:r>
                    </a:p>
                    <a:p>
                      <a:r>
                        <a:rPr lang="en-GB" sz="1100" dirty="0" smtClean="0"/>
                        <a:t>Not required (L5)</a:t>
                      </a:r>
                      <a:endParaRPr lang="en-GB" sz="1100" dirty="0"/>
                    </a:p>
                  </a:txBody>
                  <a:tcPr marT="34290" marB="34290"/>
                </a:tc>
              </a:tr>
              <a:tr h="40327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16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High-Energy Ion-flux detection in the</a:t>
                      </a:r>
                      <a:r>
                        <a:rPr lang="en-GB" sz="1100" baseline="0" dirty="0" smtClean="0"/>
                        <a:t> IM</a:t>
                      </a:r>
                      <a:endParaRPr lang="en-GB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Detection of Solar-wind Ions E &gt;10 MeV/nuc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L1-002-M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Enhancing (L1)</a:t>
                      </a:r>
                    </a:p>
                    <a:p>
                      <a:r>
                        <a:rPr lang="en-GB" sz="1100" dirty="0" smtClean="0"/>
                        <a:t>Not required (L5)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0334" y="4510636"/>
            <a:ext cx="4302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bg2"/>
                </a:solidFill>
              </a:rPr>
              <a:t>10 </a:t>
            </a:r>
            <a:r>
              <a:rPr lang="en-GB" sz="1200" b="1" dirty="0" smtClean="0">
                <a:solidFill>
                  <a:schemeClr val="bg2"/>
                </a:solidFill>
              </a:rPr>
              <a:t>instruments </a:t>
            </a:r>
            <a:r>
              <a:rPr lang="en-GB" sz="1200" b="1" dirty="0" smtClean="0">
                <a:solidFill>
                  <a:schemeClr val="bg2"/>
                </a:solidFill>
              </a:rPr>
              <a:t>needed to cover the objectives.</a:t>
            </a:r>
            <a:endParaRPr lang="en-GB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4"/>
          <a:stretch/>
        </p:blipFill>
        <p:spPr bwMode="auto">
          <a:xfrm>
            <a:off x="-5525" y="-57630"/>
            <a:ext cx="9232652" cy="527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590" y="1456451"/>
            <a:ext cx="8229600" cy="430887"/>
          </a:xfrm>
        </p:spPr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</a:rPr>
              <a:t>Strawman</a:t>
            </a:r>
            <a:r>
              <a:rPr lang="en-GB" dirty="0" smtClean="0">
                <a:solidFill>
                  <a:schemeClr val="bg1"/>
                </a:solidFill>
              </a:rPr>
              <a:t> Payload *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96001" y="4166667"/>
            <a:ext cx="8229600" cy="586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200" b="1" kern="120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GB" sz="1400" dirty="0" smtClean="0">
                <a:solidFill>
                  <a:schemeClr val="bg1"/>
                </a:solidFill>
              </a:rPr>
              <a:t>* </a:t>
            </a:r>
            <a:r>
              <a:rPr lang="en-GB" sz="1400" dirty="0" err="1" smtClean="0">
                <a:solidFill>
                  <a:schemeClr val="bg1"/>
                </a:solidFill>
              </a:rPr>
              <a:t>Strawman</a:t>
            </a:r>
            <a:r>
              <a:rPr lang="en-GB" sz="1400" dirty="0" smtClean="0">
                <a:solidFill>
                  <a:schemeClr val="bg1"/>
                </a:solidFill>
              </a:rPr>
              <a:t> Payload (baseline instruments) serve as reference to define the system and are thereby not necessarily selected for implementation. </a:t>
            </a:r>
            <a:br>
              <a:rPr lang="en-GB" sz="1400" dirty="0" smtClean="0">
                <a:solidFill>
                  <a:schemeClr val="bg1"/>
                </a:solidFill>
              </a:rPr>
            </a:br>
            <a:r>
              <a:rPr lang="en-GB" sz="1400" dirty="0" smtClean="0">
                <a:solidFill>
                  <a:schemeClr val="bg1"/>
                </a:solidFill>
              </a:rPr>
              <a:t>Complete payload was studied to investigate the system constraints.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(1) Magnetometer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2368" y="680181"/>
            <a:ext cx="82858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1400" b="1" dirty="0">
                <a:solidFill>
                  <a:srgbClr val="0070C0"/>
                </a:solidFill>
                <a:latin typeface="+mn-lt"/>
                <a:ea typeface="Times New Roman"/>
              </a:rPr>
              <a:t>Measure Interplanetary Magnetic Field (IMF) Strength</a:t>
            </a:r>
          </a:p>
          <a:p>
            <a:pPr marL="8001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1200" dirty="0">
                <a:latin typeface="+mn-lt"/>
              </a:rPr>
              <a:t>S</a:t>
            </a:r>
            <a:r>
              <a:rPr lang="en-GB" sz="1200" dirty="0" smtClean="0">
                <a:latin typeface="+mn-lt"/>
              </a:rPr>
              <a:t>hort </a:t>
            </a:r>
            <a:r>
              <a:rPr lang="en-GB" sz="1200" dirty="0">
                <a:latin typeface="+mn-lt"/>
              </a:rPr>
              <a:t>lead-time forecast and nowcast </a:t>
            </a:r>
          </a:p>
          <a:p>
            <a:pPr marL="8001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1200" dirty="0" smtClean="0">
                <a:latin typeface="+mn-lt"/>
              </a:rPr>
              <a:t>Geo-effectiveness </a:t>
            </a:r>
            <a:r>
              <a:rPr lang="en-GB" sz="1200" dirty="0">
                <a:latin typeface="+mn-lt"/>
              </a:rPr>
              <a:t>of </a:t>
            </a:r>
            <a:r>
              <a:rPr lang="en-GB" sz="1200" dirty="0" smtClean="0">
                <a:solidFill>
                  <a:schemeClr val="dk1"/>
                </a:solidFill>
                <a:latin typeface="+mn-lt"/>
              </a:rPr>
              <a:t>CMEs at L1 and Stream Interaction Regions (SIRs) at L1 and L5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33681" y="1460328"/>
            <a:ext cx="3936621" cy="1969259"/>
            <a:chOff x="4123594" y="2743565"/>
            <a:chExt cx="3867150" cy="3114676"/>
          </a:xfrm>
        </p:grpSpPr>
        <p:pic>
          <p:nvPicPr>
            <p:cNvPr id="3074" name="Picture 2" descr="Image result for cme observations in IM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648"/>
            <a:stretch/>
          </p:blipFill>
          <p:spPr bwMode="auto">
            <a:xfrm>
              <a:off x="4123594" y="2743565"/>
              <a:ext cx="3867150" cy="2892303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cme observations in IM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777"/>
            <a:stretch/>
          </p:blipFill>
          <p:spPr bwMode="auto">
            <a:xfrm>
              <a:off x="4123594" y="5615940"/>
              <a:ext cx="3867150" cy="242301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492369" y="1533140"/>
            <a:ext cx="8203636" cy="313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  <a:latin typeface="+mn-lt"/>
                <a:ea typeface="Times New Roman"/>
              </a:rPr>
              <a:t>Performance</a:t>
            </a:r>
            <a:endParaRPr lang="en-GB" sz="1400" b="1" dirty="0">
              <a:solidFill>
                <a:srgbClr val="0070C0"/>
              </a:solidFill>
              <a:latin typeface="+mn-lt"/>
              <a:ea typeface="Times New Roman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1200" dirty="0" smtClean="0">
                <a:latin typeface="+mn-lt"/>
              </a:rPr>
              <a:t>IMF vector (3-components)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1200" dirty="0" smtClean="0">
                <a:latin typeface="+mn-lt"/>
              </a:rPr>
              <a:t>0.1 to 200 </a:t>
            </a:r>
            <a:r>
              <a:rPr lang="en-GB" sz="1200" dirty="0" err="1" smtClean="0">
                <a:latin typeface="+mn-lt"/>
              </a:rPr>
              <a:t>nT</a:t>
            </a:r>
            <a:r>
              <a:rPr lang="en-GB" sz="1200" dirty="0" smtClean="0">
                <a:latin typeface="+mn-lt"/>
              </a:rPr>
              <a:t> ,  </a:t>
            </a:r>
            <a:r>
              <a:rPr lang="en-GB" sz="1200" dirty="0">
                <a:latin typeface="+mn-lt"/>
              </a:rPr>
              <a:t>Accuracy: ± 1nT (</a:t>
            </a:r>
            <a:r>
              <a:rPr lang="en-GB" sz="1200" b="1" dirty="0">
                <a:latin typeface="+mn-lt"/>
              </a:rPr>
              <a:t>± 0.5 </a:t>
            </a:r>
            <a:r>
              <a:rPr lang="en-GB" sz="1200" b="1" dirty="0" err="1">
                <a:latin typeface="+mn-lt"/>
              </a:rPr>
              <a:t>nT</a:t>
            </a:r>
            <a:r>
              <a:rPr lang="en-GB" sz="1200" dirty="0" smtClean="0">
                <a:latin typeface="+mn-lt"/>
              </a:rPr>
              <a:t>)</a:t>
            </a:r>
          </a:p>
          <a:p>
            <a:pPr marL="0" lvl="1">
              <a:buSzTx/>
            </a:pPr>
            <a:r>
              <a:rPr lang="en-GB" sz="1400" b="1" dirty="0">
                <a:solidFill>
                  <a:srgbClr val="0070C0"/>
                </a:solidFill>
                <a:latin typeface="+mn-lt"/>
                <a:ea typeface="Times New Roman"/>
              </a:rPr>
              <a:t>Heritage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1200" dirty="0"/>
              <a:t>Solar </a:t>
            </a:r>
            <a:r>
              <a:rPr lang="en-GB" sz="1200" dirty="0" err="1"/>
              <a:t>Orbiter</a:t>
            </a:r>
            <a:r>
              <a:rPr lang="en-GB" sz="1200" dirty="0"/>
              <a:t>, </a:t>
            </a:r>
            <a:r>
              <a:rPr lang="en-GB" sz="1200" dirty="0" err="1"/>
              <a:t>BepiColombo</a:t>
            </a:r>
            <a:r>
              <a:rPr lang="en-GB" sz="1200" dirty="0"/>
              <a:t>, JUICE, THOR, </a:t>
            </a:r>
            <a:br>
              <a:rPr lang="en-GB" sz="1200" dirty="0"/>
            </a:br>
            <a:r>
              <a:rPr lang="en-GB" sz="1200" dirty="0"/>
              <a:t>ROSETTA, VEX, Cluster, Ulysses, …</a:t>
            </a:r>
          </a:p>
          <a:p>
            <a:r>
              <a:rPr lang="en-GB" sz="1400" b="1" dirty="0">
                <a:solidFill>
                  <a:srgbClr val="0070C0"/>
                </a:solidFill>
                <a:latin typeface="+mn-lt"/>
                <a:ea typeface="Times New Roman"/>
              </a:rPr>
              <a:t>Instrument properties</a:t>
            </a:r>
          </a:p>
          <a:p>
            <a:pPr marL="792900" lvl="1" indent="-342900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1200" dirty="0" err="1">
                <a:latin typeface="+mn-lt"/>
              </a:rPr>
              <a:t>Triaxial</a:t>
            </a:r>
            <a:r>
              <a:rPr lang="en-GB" sz="1200" dirty="0">
                <a:latin typeface="+mn-lt"/>
              </a:rPr>
              <a:t> fluxgate magnetometer</a:t>
            </a:r>
          </a:p>
          <a:p>
            <a:pPr marL="792900" lvl="1" indent="-342900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1200" dirty="0">
                <a:latin typeface="+mn-lt"/>
              </a:rPr>
              <a:t>In-board and out-board sensors</a:t>
            </a:r>
          </a:p>
          <a:p>
            <a:pPr marL="792900" lvl="1" indent="-342900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1200" dirty="0" smtClean="0">
                <a:latin typeface="+mn-lt"/>
              </a:rPr>
              <a:t>Boom </a:t>
            </a:r>
            <a:r>
              <a:rPr lang="en-GB" sz="1200" dirty="0">
                <a:latin typeface="+mn-lt"/>
              </a:rPr>
              <a:t>length of 5 m</a:t>
            </a:r>
          </a:p>
          <a:p>
            <a:r>
              <a:rPr lang="en-US" sz="1400" b="1" dirty="0">
                <a:solidFill>
                  <a:srgbClr val="0070C0"/>
                </a:solidFill>
                <a:latin typeface="+mn-lt"/>
                <a:ea typeface="Times New Roman"/>
              </a:rPr>
              <a:t>No developments</a:t>
            </a:r>
          </a:p>
          <a:p>
            <a:pPr marL="792900" lvl="1" indent="-342900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200" dirty="0">
                <a:latin typeface="+mn-lt"/>
              </a:rPr>
              <a:t>Accuracy requires appropriate </a:t>
            </a:r>
            <a:r>
              <a:rPr lang="en-US" sz="1200" dirty="0" smtClean="0">
                <a:latin typeface="+mn-lt"/>
              </a:rPr>
              <a:t>magnetic </a:t>
            </a:r>
            <a:r>
              <a:rPr lang="en-US" sz="1200" dirty="0">
                <a:latin typeface="+mn-lt"/>
              </a:rPr>
              <a:t>cleanliness control </a:t>
            </a:r>
          </a:p>
          <a:p>
            <a:pPr marL="792900" lvl="1" indent="-342900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200" dirty="0" smtClean="0">
                <a:latin typeface="+mn-lt"/>
              </a:rPr>
              <a:t>Reuse are adaptation of boom for other missions</a:t>
            </a:r>
            <a:endParaRPr lang="en-US" sz="1200" dirty="0">
              <a:latin typeface="+mn-lt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GB" sz="1200" dirty="0" smtClean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07334" y="2687764"/>
            <a:ext cx="1262021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700" b="1" dirty="0"/>
              <a:t>Size: </a:t>
            </a:r>
            <a:br>
              <a:rPr lang="en-GB" sz="700" b="1" dirty="0"/>
            </a:br>
            <a:r>
              <a:rPr lang="en-US" sz="700" b="1" dirty="0"/>
              <a:t>Sensor unit: </a:t>
            </a:r>
            <a:endParaRPr lang="en-US" sz="700" b="1" dirty="0" smtClean="0"/>
          </a:p>
          <a:p>
            <a:r>
              <a:rPr lang="en-US" sz="700" b="1" dirty="0" smtClean="0"/>
              <a:t>97.5 </a:t>
            </a:r>
            <a:r>
              <a:rPr lang="en-US" sz="700" b="1" dirty="0"/>
              <a:t>x 49 x 67 mm</a:t>
            </a:r>
            <a:r>
              <a:rPr lang="en-US" sz="700" b="1" baseline="30000" dirty="0" smtClean="0"/>
              <a:t>3</a:t>
            </a:r>
          </a:p>
          <a:p>
            <a:endParaRPr lang="en-US" sz="700" b="1" dirty="0"/>
          </a:p>
          <a:p>
            <a:r>
              <a:rPr lang="en-US" sz="700" b="1" dirty="0"/>
              <a:t>DHU: </a:t>
            </a:r>
          </a:p>
          <a:p>
            <a:r>
              <a:rPr lang="en-US" sz="700" b="1" dirty="0" smtClean="0"/>
              <a:t>159x162x98 mm</a:t>
            </a:r>
            <a:r>
              <a:rPr lang="en-US" sz="700" b="1" baseline="30000" dirty="0" smtClean="0"/>
              <a:t>3</a:t>
            </a:r>
            <a:endParaRPr lang="en-GB" sz="700" b="1" dirty="0"/>
          </a:p>
          <a:p>
            <a:endParaRPr lang="en-GB" sz="700" b="1" dirty="0"/>
          </a:p>
          <a:p>
            <a:r>
              <a:rPr lang="en-GB" sz="700" b="1" dirty="0"/>
              <a:t>Mass: </a:t>
            </a:r>
            <a:r>
              <a:rPr lang="en-GB" sz="700" b="1" dirty="0" smtClean="0"/>
              <a:t>1.4 kg sensors 2.1 kg DPU + 10 kg boom</a:t>
            </a:r>
            <a:endParaRPr lang="en-GB" sz="700" b="1" dirty="0"/>
          </a:p>
          <a:p>
            <a:endParaRPr lang="en-GB" sz="700" b="1" dirty="0"/>
          </a:p>
          <a:p>
            <a:r>
              <a:rPr lang="en-GB" sz="700" b="1" dirty="0"/>
              <a:t>Power: </a:t>
            </a:r>
            <a:r>
              <a:rPr lang="en-GB" sz="700" b="1" dirty="0" smtClean="0"/>
              <a:t>5-7 </a:t>
            </a:r>
            <a:r>
              <a:rPr lang="en-GB" sz="700" b="1" dirty="0"/>
              <a:t>W</a:t>
            </a:r>
          </a:p>
          <a:p>
            <a:endParaRPr lang="en-GB" sz="700" b="1" dirty="0"/>
          </a:p>
          <a:p>
            <a:r>
              <a:rPr lang="en-US" sz="700" b="1" dirty="0"/>
              <a:t>Telemetry: </a:t>
            </a:r>
          </a:p>
          <a:p>
            <a:r>
              <a:rPr lang="en-US" sz="700" b="1" dirty="0" smtClean="0"/>
              <a:t>4 bps (0.25 kbps)</a:t>
            </a:r>
            <a:endParaRPr lang="en-US" sz="700" b="1" dirty="0"/>
          </a:p>
          <a:p>
            <a:endParaRPr lang="en-GB" sz="700" b="1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1520" r="4142" b="2660"/>
          <a:stretch/>
        </p:blipFill>
        <p:spPr bwMode="auto">
          <a:xfrm>
            <a:off x="6100261" y="3429587"/>
            <a:ext cx="1577985" cy="114472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6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f2760952-b3bb-408f-ace6-eb1e07642b86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0</TotalTime>
  <Words>1705</Words>
  <Application>Microsoft Office PowerPoint</Application>
  <PresentationFormat>On-screen Show (16:9)</PresentationFormat>
  <Paragraphs>558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NEW ESA Presentation 16-9</vt:lpstr>
      <vt:lpstr>PowerPoint Presentation</vt:lpstr>
      <vt:lpstr>Consultants</vt:lpstr>
      <vt:lpstr>Content</vt:lpstr>
      <vt:lpstr>L1 Mission Objectives</vt:lpstr>
      <vt:lpstr>L5 Mission Objectives</vt:lpstr>
      <vt:lpstr>Summary of the observational requirements (1)</vt:lpstr>
      <vt:lpstr>Summary of the observational requirements (2)</vt:lpstr>
      <vt:lpstr>Strawman Payload *</vt:lpstr>
      <vt:lpstr>(1) Magnetometer</vt:lpstr>
      <vt:lpstr>(2) Solar Wind Analyser</vt:lpstr>
      <vt:lpstr>(3+4) Energetic particle instruments – L1</vt:lpstr>
      <vt:lpstr>(3+4) Energetic particle instruments</vt:lpstr>
      <vt:lpstr>(5) Coronagraph</vt:lpstr>
      <vt:lpstr>(6) Magnetograph</vt:lpstr>
      <vt:lpstr>(7) EUV Imager</vt:lpstr>
      <vt:lpstr>(8) Heliospheric Imager</vt:lpstr>
      <vt:lpstr>(9) X-ray flux monitor</vt:lpstr>
      <vt:lpstr>(10) Radio-burst Spectrometer</vt:lpstr>
      <vt:lpstr>Products and related Instruments - consolidated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TITLE OF PRESENTATION</dc:subject>
  <dc:creator>Stefan Kraft</dc:creator>
  <cp:lastModifiedBy>Stefan Kraft</cp:lastModifiedBy>
  <cp:revision>50</cp:revision>
  <cp:lastPrinted>2008-08-26T16:26:23Z</cp:lastPrinted>
  <dcterms:created xsi:type="dcterms:W3CDTF">2017-02-06T15:12:51Z</dcterms:created>
  <dcterms:modified xsi:type="dcterms:W3CDTF">2017-03-05T21:32:20Z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